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8" r:id="rId16"/>
    <p:sldId id="272" r:id="rId17"/>
    <p:sldId id="276" r:id="rId18"/>
    <p:sldId id="273" r:id="rId19"/>
    <p:sldId id="280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3827"/>
    <a:srgbClr val="1A1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5" autoAdjust="0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27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9DDC7-8A79-F34D-9537-BB17448027C0}" type="datetimeFigureOut">
              <a:rPr lang="pt-PT" smtClean="0"/>
              <a:t>21/06/22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92514-3F60-2D4C-AE97-0D320BF7F68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9282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92514-3F60-2D4C-AE97-0D320BF7F68C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2376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692C-3577-F745-8DF3-D399A394EE18}" type="datetimeFigureOut">
              <a:rPr lang="en-US" smtClean="0"/>
              <a:t>6/21/22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7942-0F31-8246-9E69-0AE29DBB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6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692C-3577-F745-8DF3-D399A394EE18}" type="datetimeFigureOut">
              <a:rPr lang="en-US" smtClean="0"/>
              <a:t>6/21/22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7942-0F31-8246-9E69-0AE29DBB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0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692C-3577-F745-8DF3-D399A394EE18}" type="datetimeFigureOut">
              <a:rPr lang="en-US" smtClean="0"/>
              <a:t>6/21/22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7942-0F31-8246-9E69-0AE29DBB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7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692C-3577-F745-8DF3-D399A394EE18}" type="datetimeFigureOut">
              <a:rPr lang="en-US" smtClean="0"/>
              <a:t>6/21/22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7942-0F31-8246-9E69-0AE29DBB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4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692C-3577-F745-8DF3-D399A394EE18}" type="datetimeFigureOut">
              <a:rPr lang="en-US" smtClean="0"/>
              <a:t>6/21/22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7942-0F31-8246-9E69-0AE29DBB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8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692C-3577-F745-8DF3-D399A394EE18}" type="datetimeFigureOut">
              <a:rPr lang="en-US" smtClean="0"/>
              <a:t>6/21/22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7942-0F31-8246-9E69-0AE29DBB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4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692C-3577-F745-8DF3-D399A394EE18}" type="datetimeFigureOut">
              <a:rPr lang="en-US" smtClean="0"/>
              <a:t>6/21/22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7942-0F31-8246-9E69-0AE29DBB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692C-3577-F745-8DF3-D399A394EE18}" type="datetimeFigureOut">
              <a:rPr lang="en-US" smtClean="0"/>
              <a:t>6/21/22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7942-0F31-8246-9E69-0AE29DBB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6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692C-3577-F745-8DF3-D399A394EE18}" type="datetimeFigureOut">
              <a:rPr lang="en-US" smtClean="0"/>
              <a:t>6/21/22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7942-0F31-8246-9E69-0AE29DBB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1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692C-3577-F745-8DF3-D399A394EE18}" type="datetimeFigureOut">
              <a:rPr lang="en-US" smtClean="0"/>
              <a:t>6/21/22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7942-0F31-8246-9E69-0AE29DBB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8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692C-3577-F745-8DF3-D399A394EE18}" type="datetimeFigureOut">
              <a:rPr lang="en-US" smtClean="0"/>
              <a:t>6/21/22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7942-0F31-8246-9E69-0AE29DBB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6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7692C-3577-F745-8DF3-D399A394EE18}" type="datetimeFigureOut">
              <a:rPr lang="en-US" smtClean="0"/>
              <a:t>6/21/22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27942-0F31-8246-9E69-0AE29DBB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0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6684" y="0"/>
            <a:ext cx="9150684" cy="6858000"/>
          </a:xfrm>
          <a:prstGeom prst="rect">
            <a:avLst/>
          </a:prstGeom>
          <a:solidFill>
            <a:srgbClr val="1A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778" y="1141747"/>
            <a:ext cx="5364800" cy="117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64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685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ESCOLA SUPERIOR DE TECNOLOGIA E GESTÃO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875" y="1238747"/>
            <a:ext cx="529253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 Bold Italic"/>
                <a:cs typeface="Porto Sans Bold Italic"/>
              </a:rPr>
              <a:t>ESTG</a:t>
            </a:r>
            <a:endParaRPr lang="pt-BR" baseline="30000" dirty="0">
              <a:latin typeface="Porto Sans Light"/>
              <a:cs typeface="Porto Sans Light"/>
            </a:endParaRPr>
          </a:p>
          <a:p>
            <a:endParaRPr lang="pt-BR" sz="1600" dirty="0">
              <a:latin typeface="Porto Sans Light"/>
              <a:cs typeface="Porto Sans Light"/>
            </a:endParaRP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Única instituição de ensino superior público inserida na região do Vale do Sousa e Baixo Tâmega, a Escola Superior de Tecnologia e Gestão consolida-se, desde 1999, como um ecossistema empreendedor dedicado à iniciativa empresarial e motor de desenvolvimento regional.</a:t>
            </a:r>
          </a:p>
          <a:p>
            <a:pPr>
              <a:lnSpc>
                <a:spcPct val="150000"/>
              </a:lnSpc>
            </a:pPr>
            <a:r>
              <a:rPr lang="pt-BR" i="1" dirty="0">
                <a:latin typeface="Porto Serif Italic"/>
                <a:cs typeface="Porto Serif Italic"/>
              </a:rPr>
              <a:t>Referência na articulação entre o Ensino Superior e o tecido empresarial, sempre orientada para a empregabilidade e as necessidades da região.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3875" y="4590643"/>
            <a:ext cx="1903630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" b="1" dirty="0">
                <a:latin typeface="Porto Sans Bold"/>
                <a:cs typeface="Porto Sans Bold"/>
              </a:rPr>
              <a:t>M</a:t>
            </a:r>
            <a:r>
              <a:rPr lang="en-US" sz="600" dirty="0">
                <a:latin typeface="Porto Sans Light"/>
                <a:cs typeface="Porto Sans Light"/>
              </a:rPr>
              <a:t> RUA DO CURRAL, CASA DO CURRAL, MARGARIDE</a:t>
            </a:r>
          </a:p>
          <a:p>
            <a:pPr>
              <a:lnSpc>
                <a:spcPct val="130000"/>
              </a:lnSpc>
            </a:pPr>
            <a:r>
              <a:rPr lang="en-US" sz="600" dirty="0">
                <a:latin typeface="Porto Sans Light"/>
                <a:cs typeface="Porto Sans Light"/>
              </a:rPr>
              <a:t>4610-156 FELGUEIRAS, PORTUGAL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 Bold"/>
                <a:cs typeface="Porto Sans Bold"/>
              </a:rPr>
              <a:t>T </a:t>
            </a:r>
            <a:r>
              <a:rPr lang="en-US" sz="600" dirty="0">
                <a:latin typeface="Porto Sans Light"/>
                <a:cs typeface="Porto Sans Light"/>
              </a:rPr>
              <a:t>225 314 002 </a:t>
            </a:r>
            <a:r>
              <a:rPr lang="en-US" sz="600" b="1" dirty="0">
                <a:latin typeface="Porto Sans Bold"/>
                <a:cs typeface="Porto Sans Bold"/>
              </a:rPr>
              <a:t>F</a:t>
            </a:r>
            <a:r>
              <a:rPr lang="en-US" sz="600" dirty="0">
                <a:latin typeface="Porto Sans Light"/>
                <a:cs typeface="Porto Sans Light"/>
              </a:rPr>
              <a:t> 225 314 12O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 Bold"/>
                <a:cs typeface="Porto Sans Bold"/>
              </a:rPr>
              <a:t>E</a:t>
            </a:r>
            <a:r>
              <a:rPr lang="en-US" sz="600" dirty="0">
                <a:latin typeface="Porto Sans Light"/>
                <a:cs typeface="Porto Sans Light"/>
              </a:rPr>
              <a:t> CORREIO@ESTG.IPP.PT </a:t>
            </a:r>
            <a:r>
              <a:rPr lang="en-US" sz="600" b="1" dirty="0">
                <a:latin typeface="Porto Sans Bold"/>
                <a:cs typeface="Porto Sans Bold"/>
              </a:rPr>
              <a:t>W</a:t>
            </a:r>
            <a:r>
              <a:rPr lang="en-US" sz="600" dirty="0">
                <a:latin typeface="Porto Sans Light"/>
                <a:cs typeface="Porto Sans Light"/>
              </a:rPr>
              <a:t> ESTG.IPP.PT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4063" y="548104"/>
            <a:ext cx="3000127" cy="6309895"/>
          </a:xfrm>
          <a:prstGeom prst="rect">
            <a:avLst/>
          </a:prstGeom>
        </p:spPr>
      </p:pic>
      <p:sp>
        <p:nvSpPr>
          <p:cNvPr id="11" name="TextBox 12"/>
          <p:cNvSpPr txBox="1"/>
          <p:nvPr/>
        </p:nvSpPr>
        <p:spPr>
          <a:xfrm>
            <a:off x="523874" y="5500436"/>
            <a:ext cx="129961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1.779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Estudantes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2558322" y="5500436"/>
            <a:ext cx="93589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127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Docentes</a:t>
            </a:r>
            <a:endParaRPr lang="en-US" sz="1100" dirty="0">
              <a:latin typeface="Porto Sans Light"/>
              <a:cs typeface="Porto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218668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ESCOLA SUPERIOR DE SAÚDE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874" y="1230348"/>
            <a:ext cx="519628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 Bold Italic"/>
                <a:cs typeface="Porto Sans Bold Italic"/>
              </a:rPr>
              <a:t>ESS</a:t>
            </a:r>
          </a:p>
          <a:p>
            <a:r>
              <a:rPr lang="pt-BR" baseline="30000" dirty="0">
                <a:latin typeface="Porto Sans Light"/>
                <a:cs typeface="Porto Sans Ligh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A Escola Superior de Saúde é a maior escola portuguesa de ensino superior na área das tecnologias da saúde. Com 2.500 estudantes, 350 docentes, 12 licenciaturas, 14 mestrados e dois doutoramentos em convénio com a Universidade de Vigo, a Universidade de Salamanca e a Universidade de </a:t>
            </a:r>
            <a:r>
              <a:rPr lang="pt-BR" sz="1400" dirty="0" err="1">
                <a:latin typeface="Porto Sans Light"/>
                <a:cs typeface="Porto Sans Light"/>
              </a:rPr>
              <a:t>Corunha</a:t>
            </a:r>
            <a:r>
              <a:rPr lang="pt-BR" sz="1400" dirty="0">
                <a:latin typeface="Porto Sans Light"/>
                <a:cs typeface="Porto Sans Light"/>
              </a:rPr>
              <a:t>, esta é a terceira maior Escola do P.PORTO. </a:t>
            </a:r>
            <a:endParaRPr lang="pt-BR" sz="900" i="1" dirty="0">
              <a:latin typeface="Porto Serif Italic"/>
              <a:cs typeface="Porto Serif Italic"/>
            </a:endParaRPr>
          </a:p>
          <a:p>
            <a:pPr>
              <a:lnSpc>
                <a:spcPct val="150000"/>
              </a:lnSpc>
            </a:pPr>
            <a:r>
              <a:rPr lang="pt-BR" i="1" dirty="0">
                <a:latin typeface="Porto Serif Italic"/>
                <a:cs typeface="Porto Serif Italic"/>
              </a:rPr>
              <a:t>Líder na formação de Tecnologias da Saúde </a:t>
            </a:r>
          </a:p>
          <a:p>
            <a:pPr>
              <a:lnSpc>
                <a:spcPct val="150000"/>
              </a:lnSpc>
            </a:pPr>
            <a:r>
              <a:rPr lang="pt-BR" i="1" dirty="0">
                <a:latin typeface="Porto Serif Italic"/>
                <a:cs typeface="Porto Serif Italic"/>
              </a:rPr>
              <a:t>em Portugal.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3874" y="4466866"/>
            <a:ext cx="1903630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" b="1" dirty="0">
                <a:latin typeface="Porto Sans Bold"/>
                <a:cs typeface="Porto Sans Bold"/>
              </a:rPr>
              <a:t>M</a:t>
            </a:r>
            <a:r>
              <a:rPr lang="en-US" sz="600" dirty="0">
                <a:latin typeface="Porto Sans Light"/>
                <a:cs typeface="Porto Sans Light"/>
              </a:rPr>
              <a:t> RUA DR. ANTÓNIO BERNARDINO DE ALMEIDA, 400</a:t>
            </a:r>
          </a:p>
          <a:p>
            <a:pPr>
              <a:lnSpc>
                <a:spcPct val="130000"/>
              </a:lnSpc>
            </a:pPr>
            <a:r>
              <a:rPr lang="en-US" sz="600" dirty="0">
                <a:latin typeface="Porto Sans Light"/>
                <a:cs typeface="Porto Sans Light"/>
              </a:rPr>
              <a:t>4200-072 PORTO, PORTUGAL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 Bold"/>
                <a:cs typeface="Porto Sans Bold"/>
              </a:rPr>
              <a:t>T </a:t>
            </a:r>
            <a:r>
              <a:rPr lang="en-US" sz="600" dirty="0">
                <a:latin typeface="Porto Sans Light"/>
                <a:cs typeface="Porto Sans Light"/>
              </a:rPr>
              <a:t>222 061 000 </a:t>
            </a:r>
            <a:r>
              <a:rPr lang="en-US" sz="600" b="1" dirty="0">
                <a:latin typeface="Porto Sans Bold"/>
                <a:cs typeface="Porto Sans Bold"/>
              </a:rPr>
              <a:t>F</a:t>
            </a:r>
            <a:r>
              <a:rPr lang="en-US" sz="600" dirty="0">
                <a:latin typeface="Porto Sans Light"/>
                <a:cs typeface="Porto Sans Light"/>
              </a:rPr>
              <a:t> 222 061 001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 Bold"/>
                <a:cs typeface="Porto Sans Bold"/>
              </a:rPr>
              <a:t>E</a:t>
            </a:r>
            <a:r>
              <a:rPr lang="en-US" sz="600" dirty="0">
                <a:latin typeface="Porto Sans Light"/>
                <a:cs typeface="Porto Sans Light"/>
              </a:rPr>
              <a:t> GERAL@ESS.IPP.PT </a:t>
            </a:r>
            <a:r>
              <a:rPr lang="en-US" sz="600" b="1" dirty="0">
                <a:latin typeface="Porto Sans Bold"/>
                <a:cs typeface="Porto Sans Bold"/>
              </a:rPr>
              <a:t>W</a:t>
            </a:r>
            <a:r>
              <a:rPr lang="en-US" sz="600" dirty="0">
                <a:latin typeface="Porto Sans Light"/>
                <a:cs typeface="Porto Sans Light"/>
              </a:rPr>
              <a:t> ESS.IPP.PT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53" y="548105"/>
            <a:ext cx="2989347" cy="6309895"/>
          </a:xfrm>
          <a:prstGeom prst="rect">
            <a:avLst/>
          </a:prstGeom>
        </p:spPr>
      </p:pic>
      <p:sp>
        <p:nvSpPr>
          <p:cNvPr id="15" name="TextBox 12"/>
          <p:cNvSpPr txBox="1"/>
          <p:nvPr/>
        </p:nvSpPr>
        <p:spPr>
          <a:xfrm>
            <a:off x="523874" y="5500436"/>
            <a:ext cx="129961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2.748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Estudantes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2558322" y="5500436"/>
            <a:ext cx="93589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367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Docentes</a:t>
            </a:r>
            <a:endParaRPr lang="en-US" sz="1100" dirty="0">
              <a:latin typeface="Porto Sans Light"/>
              <a:cs typeface="Porto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658410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ESCOLA SUPERIOR DE HOTELARIA E TURISMO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875" y="1230348"/>
            <a:ext cx="53337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 Bold Italic"/>
                <a:cs typeface="Porto Sans Bold Italic"/>
              </a:rPr>
              <a:t>ESHT</a:t>
            </a:r>
          </a:p>
          <a:p>
            <a:r>
              <a:rPr lang="pt-BR" baseline="30000" dirty="0">
                <a:latin typeface="Porto Sans Light"/>
                <a:cs typeface="Porto Sans Ligh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A Escola Superior de Hotelaria e Turismo afirma-se como referência a nível nacional e internacional, um centro único e de excelência no ensino e investigação, posicionando-se no top of </a:t>
            </a:r>
            <a:r>
              <a:rPr lang="pt-BR" sz="1400" dirty="0" err="1">
                <a:latin typeface="Porto Sans Light"/>
                <a:cs typeface="Porto Sans Light"/>
              </a:rPr>
              <a:t>mind</a:t>
            </a:r>
            <a:r>
              <a:rPr lang="pt-BR" sz="1400" dirty="0">
                <a:latin typeface="Porto Sans Light"/>
                <a:cs typeface="Porto Sans Light"/>
              </a:rPr>
              <a:t> do mercado e procurando ser a primeira opção dos estudantes nos diversos níveis de estudo.</a:t>
            </a:r>
          </a:p>
          <a:p>
            <a:pPr>
              <a:lnSpc>
                <a:spcPct val="150000"/>
              </a:lnSpc>
            </a:pPr>
            <a:r>
              <a:rPr lang="pt-BR" i="1" dirty="0">
                <a:latin typeface="Porto Serif Italic"/>
                <a:cs typeface="Porto Serif Italic"/>
              </a:rPr>
              <a:t>Respondemos às exigências atuais de um setor em forte crescimento, com uma oferta “5 estrelas”.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876" y="4347916"/>
            <a:ext cx="1903630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" b="1" dirty="0">
                <a:latin typeface="Porto Sans Bold"/>
                <a:cs typeface="Porto Sans Bold"/>
              </a:rPr>
              <a:t>M</a:t>
            </a:r>
            <a:r>
              <a:rPr lang="en-US" sz="600" dirty="0">
                <a:latin typeface="Porto Sans Light"/>
                <a:cs typeface="Porto Sans Light"/>
              </a:rPr>
              <a:t> RUA D. SANCHO I, 981</a:t>
            </a:r>
          </a:p>
          <a:p>
            <a:pPr>
              <a:lnSpc>
                <a:spcPct val="130000"/>
              </a:lnSpc>
            </a:pPr>
            <a:r>
              <a:rPr lang="en-US" sz="600" dirty="0">
                <a:latin typeface="Porto Sans Light"/>
                <a:cs typeface="Porto Sans Light"/>
              </a:rPr>
              <a:t>4480-876 VILA DO CONDE, PORTUGAL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 Bold"/>
                <a:cs typeface="Porto Sans Bold"/>
              </a:rPr>
              <a:t>T </a:t>
            </a:r>
            <a:r>
              <a:rPr lang="en-US" sz="600" dirty="0">
                <a:latin typeface="Porto Sans Light"/>
                <a:cs typeface="Porto Sans Light"/>
              </a:rPr>
              <a:t>252 291 700 </a:t>
            </a:r>
            <a:r>
              <a:rPr lang="en-US" sz="600" b="1" dirty="0">
                <a:latin typeface="Porto Sans Bold"/>
                <a:cs typeface="Porto Sans Bold"/>
              </a:rPr>
              <a:t>F</a:t>
            </a:r>
            <a:r>
              <a:rPr lang="en-US" sz="600" dirty="0">
                <a:latin typeface="Porto Sans Light"/>
                <a:cs typeface="Porto Sans Light"/>
              </a:rPr>
              <a:t> 252 291 714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 Bold"/>
                <a:cs typeface="Porto Sans Bold"/>
              </a:rPr>
              <a:t>E</a:t>
            </a:r>
            <a:r>
              <a:rPr lang="en-US" sz="600" dirty="0">
                <a:latin typeface="Porto Sans Light"/>
                <a:cs typeface="Porto Sans Light"/>
              </a:rPr>
              <a:t> GERAL@ESHT.IPP.PT </a:t>
            </a:r>
            <a:r>
              <a:rPr lang="en-US" sz="600" b="1" dirty="0">
                <a:latin typeface="Porto Sans Bold"/>
                <a:cs typeface="Porto Sans Bold"/>
              </a:rPr>
              <a:t>W</a:t>
            </a:r>
            <a:r>
              <a:rPr lang="en-US" sz="600" dirty="0">
                <a:latin typeface="Porto Sans Light"/>
                <a:cs typeface="Porto Sans Light"/>
              </a:rPr>
              <a:t> ESHT.IPP.PT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7189" y="548104"/>
            <a:ext cx="3006811" cy="630989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23874" y="5500436"/>
            <a:ext cx="129961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988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Estudantes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8322" y="5500436"/>
            <a:ext cx="93589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65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Docentes</a:t>
            </a:r>
            <a:endParaRPr lang="en-US" sz="1100" dirty="0">
              <a:latin typeface="Porto Sans Light"/>
              <a:cs typeface="Porto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368782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ESCOLA SUPERIOR DE MEDIA ARTES E DESIGN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876" y="1234109"/>
            <a:ext cx="51687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 Bold Italic"/>
                <a:cs typeface="Porto Sans Bold Italic"/>
              </a:rPr>
              <a:t>ESMAD</a:t>
            </a:r>
          </a:p>
          <a:p>
            <a:r>
              <a:rPr lang="pt-BR" baseline="30000" dirty="0">
                <a:latin typeface="Porto Sans Light"/>
                <a:cs typeface="Porto Sans Ligh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A Escola Superior de Media Artes e Design assume-se como uma referência nos panoramas nacional  e internacional. O ensino aqui ministrado encontra-se alicerçado numa das mais amplas, diferenciadas e premiadas ofertas formativas do país nas vertentes do Design, Cinema, Fotografia, Multimédia e Web.</a:t>
            </a:r>
            <a:endParaRPr lang="pt-BR" sz="900" i="1" dirty="0">
              <a:latin typeface="Porto Serif Italic"/>
              <a:cs typeface="Porto Serif Italic"/>
            </a:endParaRPr>
          </a:p>
          <a:p>
            <a:pPr>
              <a:lnSpc>
                <a:spcPct val="150000"/>
              </a:lnSpc>
            </a:pPr>
            <a:r>
              <a:rPr lang="pt-BR" i="1" dirty="0">
                <a:latin typeface="Porto Serif Italic"/>
                <a:cs typeface="Porto Serif Italic"/>
              </a:rPr>
              <a:t>Formação reconhecida na área do audiovisual, multimédia e design com elevados índices</a:t>
            </a:r>
          </a:p>
          <a:p>
            <a:pPr>
              <a:lnSpc>
                <a:spcPct val="150000"/>
              </a:lnSpc>
            </a:pPr>
            <a:r>
              <a:rPr lang="pt-BR" i="1" dirty="0">
                <a:latin typeface="Porto Serif Italic"/>
                <a:cs typeface="Porto Serif Italic"/>
              </a:rPr>
              <a:t>de empregabilidade.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3876" y="4848306"/>
            <a:ext cx="1903630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" b="1" dirty="0">
                <a:latin typeface="Porto Sans Bold"/>
                <a:cs typeface="Porto Sans Bold"/>
              </a:rPr>
              <a:t>M</a:t>
            </a:r>
            <a:r>
              <a:rPr lang="en-US" sz="600" dirty="0">
                <a:latin typeface="Porto Sans Light"/>
                <a:cs typeface="Porto Sans Light"/>
              </a:rPr>
              <a:t> RUA D. SANCHO I, 981</a:t>
            </a:r>
          </a:p>
          <a:p>
            <a:pPr>
              <a:lnSpc>
                <a:spcPct val="130000"/>
              </a:lnSpc>
            </a:pPr>
            <a:r>
              <a:rPr lang="en-US" sz="600" dirty="0">
                <a:latin typeface="Porto Sans Light"/>
                <a:cs typeface="Porto Sans Light"/>
              </a:rPr>
              <a:t>4480-876 VILA DO CONDE, PORTUGAL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 Bold"/>
                <a:cs typeface="Porto Sans Bold"/>
              </a:rPr>
              <a:t>T </a:t>
            </a:r>
            <a:r>
              <a:rPr lang="en-US" sz="600" dirty="0">
                <a:latin typeface="Porto Sans Light"/>
                <a:cs typeface="Porto Sans Light"/>
              </a:rPr>
              <a:t>252 291 700 </a:t>
            </a:r>
            <a:r>
              <a:rPr lang="en-US" sz="600" b="1" dirty="0">
                <a:latin typeface="Porto Sans Bold"/>
                <a:cs typeface="Porto Sans Bold"/>
              </a:rPr>
              <a:t>F</a:t>
            </a:r>
            <a:r>
              <a:rPr lang="en-US" sz="600" dirty="0">
                <a:latin typeface="Porto Sans Light"/>
                <a:cs typeface="Porto Sans Light"/>
              </a:rPr>
              <a:t> 252 291 714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 Bold"/>
                <a:cs typeface="Porto Sans Bold"/>
              </a:rPr>
              <a:t>E</a:t>
            </a:r>
            <a:r>
              <a:rPr lang="en-US" sz="600" dirty="0">
                <a:latin typeface="Porto Sans Light"/>
                <a:cs typeface="Porto Sans Light"/>
              </a:rPr>
              <a:t> GERAL@ESHT.IPP.PT </a:t>
            </a:r>
            <a:r>
              <a:rPr lang="en-US" sz="600" b="1" dirty="0">
                <a:latin typeface="Porto Sans Bold"/>
                <a:cs typeface="Porto Sans Bold"/>
              </a:rPr>
              <a:t>W</a:t>
            </a:r>
            <a:r>
              <a:rPr lang="en-US" sz="600" dirty="0">
                <a:latin typeface="Porto Sans Light"/>
                <a:cs typeface="Porto Sans Light"/>
              </a:rPr>
              <a:t> ESHT.IPP.PT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7189" y="548104"/>
            <a:ext cx="3006811" cy="630989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23874" y="5500436"/>
            <a:ext cx="129961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869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Estudantes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8322" y="5500436"/>
            <a:ext cx="93589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84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Docentes</a:t>
            </a:r>
            <a:endParaRPr lang="en-US" sz="1100" dirty="0">
              <a:latin typeface="Porto Sans Light"/>
              <a:cs typeface="Porto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99338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INVESTIGAÇÃO E INOVAÇÃO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763" y="1230348"/>
            <a:ext cx="5143392" cy="402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 Bold Italic"/>
                <a:cs typeface="Porto Sans Bold Italic"/>
              </a:rPr>
              <a:t>INVESTIGAÇÃO E INOVAÇÃO</a:t>
            </a:r>
          </a:p>
          <a:p>
            <a:r>
              <a:rPr lang="pt-BR" sz="1400" baseline="30000" dirty="0">
                <a:latin typeface="Porto Sans Light"/>
                <a:cs typeface="Porto Sans Ligh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São 25 centros distribuídos pelas oito Escolas, que participam em inúmeros projetos de I&amp;D nacionais e internacionais, obtendo um assinalável reconhecimento pela sua produção científica, manifesto, por exemplo, nos indicadores qualitativos das publicações congéneres.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Possuímos ainda 8 unidades de I&amp;D autónomas, reconhecidas pela FCT e grupos de referência pertencentes a Laboratórios Associados e a outras unidades de investigação.</a:t>
            </a:r>
            <a:endParaRPr lang="pt-BR" sz="1600" i="1" dirty="0">
              <a:latin typeface="Porto Serif Italic"/>
              <a:cs typeface="Porto Serif Italic"/>
            </a:endParaRPr>
          </a:p>
          <a:p>
            <a:pPr>
              <a:lnSpc>
                <a:spcPct val="150000"/>
              </a:lnSpc>
            </a:pPr>
            <a:r>
              <a:rPr lang="pt-BR" i="1" dirty="0">
                <a:latin typeface="Porto Serif Italic"/>
                <a:cs typeface="Porto Serif Italic"/>
              </a:rPr>
              <a:t>Promovemos o desenvolvimento de um ecossistema que facilite a iniciativa empresarial </a:t>
            </a:r>
          </a:p>
          <a:p>
            <a:pPr>
              <a:lnSpc>
                <a:spcPct val="150000"/>
              </a:lnSpc>
            </a:pPr>
            <a:r>
              <a:rPr lang="pt-BR" i="1" dirty="0">
                <a:latin typeface="Porto Serif Italic"/>
                <a:cs typeface="Porto Serif Italic"/>
              </a:rPr>
              <a:t>e o pensamento inovador.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1762" y="5409733"/>
            <a:ext cx="1457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25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Centros</a:t>
            </a:r>
            <a:r>
              <a:rPr lang="en-US" sz="1100" dirty="0">
                <a:latin typeface="Porto Sans Light"/>
                <a:cs typeface="Porto Sans Light"/>
              </a:rPr>
              <a:t> de </a:t>
            </a:r>
            <a:r>
              <a:rPr lang="en-US" sz="1100" dirty="0" err="1">
                <a:latin typeface="Porto Sans Light"/>
                <a:cs typeface="Porto Sans Light"/>
              </a:rPr>
              <a:t>Investigação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0312" y="5409733"/>
            <a:ext cx="161538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1.071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Docentes</a:t>
            </a:r>
            <a:r>
              <a:rPr lang="en-US" sz="1100" dirty="0">
                <a:latin typeface="Porto Sans Light"/>
                <a:cs typeface="Porto Sans Light"/>
              </a:rPr>
              <a:t> e </a:t>
            </a:r>
            <a:r>
              <a:rPr lang="en-US" sz="1100" dirty="0" err="1">
                <a:latin typeface="Porto Sans Light"/>
                <a:cs typeface="Porto Sans Light"/>
              </a:rPr>
              <a:t>Investigadores</a:t>
            </a:r>
            <a:r>
              <a:rPr lang="en-US" sz="1100" dirty="0">
                <a:latin typeface="Porto Sans Light"/>
                <a:cs typeface="Porto Sans Light"/>
              </a:rPr>
              <a:t> </a:t>
            </a:r>
            <a:r>
              <a:rPr lang="en-US" sz="1100" dirty="0" err="1">
                <a:latin typeface="Porto Sans Light"/>
                <a:cs typeface="Porto Sans Light"/>
              </a:rPr>
              <a:t>Inscritos</a:t>
            </a:r>
            <a:r>
              <a:rPr lang="en-US" sz="1100" dirty="0">
                <a:latin typeface="Porto Sans Light"/>
                <a:cs typeface="Porto Sans Light"/>
              </a:rPr>
              <a:t> </a:t>
            </a:r>
            <a:r>
              <a:rPr lang="en-US" sz="1100" dirty="0" err="1">
                <a:latin typeface="Porto Sans Light"/>
                <a:cs typeface="Porto Sans Light"/>
              </a:rPr>
              <a:t>em</a:t>
            </a:r>
            <a:r>
              <a:rPr lang="en-US" sz="1100" dirty="0">
                <a:latin typeface="Porto Sans Light"/>
                <a:cs typeface="Porto Sans Light"/>
              </a:rPr>
              <a:t> </a:t>
            </a:r>
            <a:r>
              <a:rPr lang="en-US" sz="1100" dirty="0" err="1">
                <a:latin typeface="Porto Sans Light"/>
                <a:cs typeface="Porto Sans Light"/>
              </a:rPr>
              <a:t>Grupos</a:t>
            </a:r>
            <a:r>
              <a:rPr lang="en-US" sz="1100" dirty="0">
                <a:latin typeface="Porto Sans Light"/>
                <a:cs typeface="Porto Sans Light"/>
              </a:rPr>
              <a:t> de I&amp;D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21600" y="5409733"/>
            <a:ext cx="1457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1.774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Publicações</a:t>
            </a:r>
            <a:r>
              <a:rPr lang="en-US" sz="1100" dirty="0">
                <a:latin typeface="Porto Sans Light"/>
                <a:cs typeface="Porto Sans Light"/>
              </a:rPr>
              <a:t> </a:t>
            </a:r>
            <a:r>
              <a:rPr lang="en-US" sz="1100" dirty="0" err="1">
                <a:latin typeface="Porto Sans Light"/>
                <a:cs typeface="Porto Sans Light"/>
              </a:rPr>
              <a:t>anuais</a:t>
            </a:r>
            <a:r>
              <a:rPr lang="en-US" sz="1100" dirty="0">
                <a:latin typeface="Porto Sans Light"/>
                <a:cs typeface="Porto Sans Light"/>
              </a:rPr>
              <a:t> </a:t>
            </a:r>
            <a:r>
              <a:rPr lang="en-US" sz="1100" dirty="0" err="1">
                <a:latin typeface="Porto Sans Light"/>
                <a:cs typeface="Porto Sans Light"/>
              </a:rPr>
              <a:t>em</a:t>
            </a:r>
            <a:r>
              <a:rPr lang="en-US" sz="1100" dirty="0">
                <a:latin typeface="Porto Sans Light"/>
                <a:cs typeface="Porto Sans Light"/>
              </a:rPr>
              <a:t> </a:t>
            </a:r>
            <a:r>
              <a:rPr lang="en-US" sz="1100" dirty="0" err="1">
                <a:latin typeface="Porto Sans Light"/>
                <a:cs typeface="Porto Sans Light"/>
              </a:rPr>
              <a:t>revistas</a:t>
            </a:r>
            <a:r>
              <a:rPr lang="en-US" sz="1100" dirty="0">
                <a:latin typeface="Porto Sans Light"/>
                <a:cs typeface="Porto Sans Light"/>
              </a:rPr>
              <a:t> </a:t>
            </a:r>
            <a:r>
              <a:rPr lang="en-US" sz="1100" dirty="0" err="1">
                <a:latin typeface="Porto Sans Light"/>
                <a:cs typeface="Porto Sans Light"/>
              </a:rPr>
              <a:t>científicas</a:t>
            </a:r>
            <a:endParaRPr lang="en-US" sz="1100" dirty="0">
              <a:latin typeface="Porto Sans Light"/>
              <a:cs typeface="Porto Sans Ligh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1862" y="548104"/>
            <a:ext cx="3009003" cy="631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71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INTERNACIONAL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762" y="1230348"/>
            <a:ext cx="5026516" cy="342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 Bold Italic"/>
                <a:cs typeface="Porto Sans Bold Italic"/>
              </a:rPr>
              <a:t>INTERNACIONAL</a:t>
            </a:r>
          </a:p>
          <a:p>
            <a:r>
              <a:rPr lang="pt-BR" sz="1400" baseline="30000" dirty="0">
                <a:latin typeface="Porto Sans Light"/>
                <a:cs typeface="Porto Sans Ligh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A cooperação internacional tem sido uma prioridade para a missão da Instituição. Os nossos licenciados estão preparados para trabalhar em contextos multiculturais, com flexibilidade de adaptação à mudança e inovação típica do século XXI. Os programas de mobilidade permitem a estudantes, investigadores, docentes e não docentes a experiência única de pensar, estudar, investigar e trabalhar globalmente. Os programas de cooperação internacional com mais de 700 instituições distribuídas nos cinco continentes fazem do P.PORTO uma comunidade fervilhante, </a:t>
            </a:r>
            <a:r>
              <a:rPr lang="pt-BR" sz="1400" dirty="0" err="1">
                <a:latin typeface="Porto Sans Light"/>
                <a:cs typeface="Porto Sans Light"/>
              </a:rPr>
              <a:t>incoming</a:t>
            </a:r>
            <a:r>
              <a:rPr lang="pt-BR" sz="1400" dirty="0">
                <a:latin typeface="Porto Sans Light"/>
                <a:cs typeface="Porto Sans Light"/>
              </a:rPr>
              <a:t> e </a:t>
            </a:r>
            <a:r>
              <a:rPr lang="pt-BR" sz="1400" dirty="0" err="1">
                <a:latin typeface="Porto Sans Light"/>
                <a:cs typeface="Porto Sans Light"/>
              </a:rPr>
              <a:t>outgoing</a:t>
            </a:r>
            <a:r>
              <a:rPr lang="pt-BR" sz="1400" dirty="0">
                <a:latin typeface="Porto Sans Light"/>
                <a:cs typeface="Porto Sans Light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1761" y="5355677"/>
            <a:ext cx="86711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13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Docentes</a:t>
            </a:r>
            <a:r>
              <a:rPr lang="en-US" sz="1100" dirty="0">
                <a:latin typeface="Porto Sans Light"/>
                <a:cs typeface="Porto Sans Light"/>
              </a:rPr>
              <a:t> 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79584" y="5355677"/>
            <a:ext cx="94010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60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Docentes</a:t>
            </a:r>
            <a:r>
              <a:rPr lang="en-US" sz="1100" dirty="0">
                <a:latin typeface="Porto Sans Light"/>
                <a:cs typeface="Porto Sans Light"/>
              </a:rPr>
              <a:t> Out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72822" y="5355677"/>
            <a:ext cx="132706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619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Estudantes</a:t>
            </a:r>
            <a:r>
              <a:rPr lang="en-US" sz="1100" dirty="0">
                <a:latin typeface="Porto Sans Light"/>
                <a:cs typeface="Porto Sans Light"/>
              </a:rPr>
              <a:t> In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4600698" y="5355677"/>
            <a:ext cx="132706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282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Estudantes</a:t>
            </a:r>
            <a:r>
              <a:rPr lang="en-US" sz="1100" dirty="0">
                <a:latin typeface="Porto Sans Light"/>
                <a:cs typeface="Porto Sans Light"/>
              </a:rPr>
              <a:t> Out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5449" y="548104"/>
            <a:ext cx="3006811" cy="630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1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SERVIÇOS DE ACÇÃO SOCIAL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764" y="1230348"/>
            <a:ext cx="52515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 Bold Italic"/>
                <a:cs typeface="Porto Sans Bold Italic"/>
              </a:rPr>
              <a:t>SERVIÇOS DE ACÇÃO SOCIAL</a:t>
            </a:r>
          </a:p>
          <a:p>
            <a:r>
              <a:rPr lang="pt-BR" baseline="30000" dirty="0">
                <a:latin typeface="Porto Sans Light"/>
                <a:cs typeface="Porto Sans Ligh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Os Serviços de Acção Social do P.PORTO concretizam uma política de proximidade que promove o sucesso de cada estudante, desenvolvendo atividades e programas que contribuem para a sua realização pessoal, cultural, científica, académica e profissional.</a:t>
            </a:r>
            <a:endParaRPr lang="pt-BR" sz="1200" dirty="0">
              <a:latin typeface="Porto Sans Light"/>
              <a:cs typeface="Porto Sans Light"/>
            </a:endParaRPr>
          </a:p>
          <a:p>
            <a:pPr algn="just">
              <a:lnSpc>
                <a:spcPct val="150000"/>
              </a:lnSpc>
            </a:pPr>
            <a:endParaRPr lang="pt-BR" sz="1400" dirty="0">
              <a:latin typeface="Porto Sans Light"/>
              <a:cs typeface="Porto Sans Light"/>
            </a:endParaRPr>
          </a:p>
          <a:p>
            <a:pPr algn="just">
              <a:lnSpc>
                <a:spcPct val="150000"/>
              </a:lnSpc>
            </a:pPr>
            <a:r>
              <a:rPr lang="pt-BR" sz="1400" b="1" dirty="0">
                <a:latin typeface="Porto Sans Bold"/>
                <a:cs typeface="Porto Sans Bold"/>
              </a:rPr>
              <a:t>ALIMENTAÇÃO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Os SAS garantem o acesso equitativo à alimentação através das suas unidades alimentares distribuídas pelos seus três campi.</a:t>
            </a:r>
          </a:p>
          <a:p>
            <a:pPr algn="just">
              <a:lnSpc>
                <a:spcPct val="150000"/>
              </a:lnSpc>
            </a:pPr>
            <a:endParaRPr lang="pt-BR" sz="1200" b="1" dirty="0">
              <a:latin typeface="Porto Sans Bold"/>
              <a:cs typeface="Porto Sans Bold"/>
            </a:endParaRPr>
          </a:p>
          <a:p>
            <a:pPr algn="just">
              <a:lnSpc>
                <a:spcPct val="150000"/>
              </a:lnSpc>
            </a:pPr>
            <a:r>
              <a:rPr lang="pt-BR" sz="1400" b="1" dirty="0">
                <a:latin typeface="Porto Sans Bold"/>
                <a:cs typeface="Porto Sans Bold"/>
              </a:rPr>
              <a:t>ALOJAMENTO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Uma forma de estar e ser. Em cada residência, cada estudante encontra o seu espaço de conforto e bem-estar. Os SAS dispõem de residências de estudantes localizadas no concelho do Porto e Vila do Conde.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7189" y="548104"/>
            <a:ext cx="3006811" cy="630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41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SERVIÇOS DE ACÇÃO SOCIAL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763" y="1230348"/>
            <a:ext cx="5390899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b="1" dirty="0">
                <a:latin typeface="Porto Sans Bold"/>
                <a:cs typeface="Porto Sans Bold"/>
              </a:rPr>
              <a:t>BOLSAS DE ESTUDO E AUXÍLIOS DE EMERGÊNCIA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Os SAS defendem uma política de ação social direta através da atribuição de bolsas de estudo e auxílios de emergência. A atribuição de bolsas de estudo no ensino superior tem como desígnio máximo apoiar o cumprimento de um dos princípios mais nobres da nossa sociedade - a equidade.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FE6FB8-3CA3-C152-196E-9B93DEB1183F}"/>
              </a:ext>
            </a:extLst>
          </p:cNvPr>
          <p:cNvSpPr txBox="1"/>
          <p:nvPr/>
        </p:nvSpPr>
        <p:spPr>
          <a:xfrm>
            <a:off x="521763" y="5387208"/>
            <a:ext cx="141630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5.804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Bolseiros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5DC5A8-CD4A-F1D6-DB54-30E5DA16EE28}"/>
              </a:ext>
            </a:extLst>
          </p:cNvPr>
          <p:cNvSpPr txBox="1"/>
          <p:nvPr/>
        </p:nvSpPr>
        <p:spPr>
          <a:xfrm>
            <a:off x="2160476" y="5387208"/>
            <a:ext cx="85338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274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Camas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45BE84-2EF9-2863-0F7B-C222CB787B83}"/>
              </a:ext>
            </a:extLst>
          </p:cNvPr>
          <p:cNvSpPr txBox="1"/>
          <p:nvPr/>
        </p:nvSpPr>
        <p:spPr>
          <a:xfrm>
            <a:off x="2833206" y="5387208"/>
            <a:ext cx="171567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9K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Refeições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4D3D92-4FF0-25CE-0DBE-6FB30A300CBF}"/>
              </a:ext>
            </a:extLst>
          </p:cNvPr>
          <p:cNvSpPr txBox="1"/>
          <p:nvPr/>
        </p:nvSpPr>
        <p:spPr>
          <a:xfrm>
            <a:off x="3920831" y="5387208"/>
            <a:ext cx="238771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8.2M€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Bolsas</a:t>
            </a:r>
            <a:endParaRPr lang="en-US" sz="1100" dirty="0">
              <a:latin typeface="Porto Sans Light"/>
              <a:cs typeface="Porto Sans Light"/>
            </a:endParaRPr>
          </a:p>
        </p:txBody>
      </p:sp>
      <p:pic>
        <p:nvPicPr>
          <p:cNvPr id="1026" name="Picture 2" descr="selective focus photography of woman holding yellow petaled flowers">
            <a:extLst>
              <a:ext uri="{FF2B5EF4-FFF2-40B4-BE49-F238E27FC236}">
                <a16:creationId xmlns:a16="http://schemas.microsoft.com/office/drawing/2014/main" id="{FA10DD0A-0E50-79BE-04DE-F486B8D60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6" r="38831"/>
          <a:stretch/>
        </p:blipFill>
        <p:spPr bwMode="auto">
          <a:xfrm>
            <a:off x="6137189" y="548104"/>
            <a:ext cx="3006811" cy="630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387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APOIO AO ESTUDANTE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764" y="1230348"/>
            <a:ext cx="5005888" cy="536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 Bold Italic"/>
                <a:cs typeface="Porto Sans Bold Italic"/>
              </a:rPr>
              <a:t>APOIO AO ESTUDANTE</a:t>
            </a:r>
          </a:p>
          <a:p>
            <a:r>
              <a:rPr lang="pt-BR" baseline="30000" dirty="0">
                <a:latin typeface="Porto Sans Light"/>
                <a:cs typeface="Porto Sans Ligh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400" b="1" dirty="0">
                <a:latin typeface="Porto Sans Bold"/>
                <a:cs typeface="Porto Sans Bold"/>
              </a:rPr>
              <a:t>GABINETE DE INTEGRAÇÃO ACADÉMICA E PROFISSIONAL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Para facilitar a integração dos estudantes e promover o sucesso académico através do seu desenvolvimento pessoal e enriquecimento extracurricular.  Compreende as áreas da Integração Académica, Saúde e Bem-Estar, Desenvolvimento de Competências, Empregabilidade e Gestão da Carreira.</a:t>
            </a:r>
          </a:p>
          <a:p>
            <a:pPr algn="just">
              <a:lnSpc>
                <a:spcPct val="150000"/>
              </a:lnSpc>
            </a:pPr>
            <a:endParaRPr lang="pt-BR" sz="1400" dirty="0">
              <a:latin typeface="Porto Sans Light"/>
              <a:cs typeface="Porto Sans Light"/>
            </a:endParaRPr>
          </a:p>
          <a:p>
            <a:pPr algn="just">
              <a:lnSpc>
                <a:spcPct val="150000"/>
              </a:lnSpc>
            </a:pPr>
            <a:r>
              <a:rPr lang="pt-BR" sz="1400" b="1" dirty="0">
                <a:latin typeface="Porto Sans Bold"/>
                <a:cs typeface="Porto Sans Bold"/>
              </a:rPr>
              <a:t>GABINETE DE ORGANIZAÇÃO ACADÉMICA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Para apoiar o estudante nos processos concursais, matrículas e inscrições nos cursos, elaborando documentos e coadjuvando os processos de candidatura e ingresso ao ensino superior.</a:t>
            </a:r>
          </a:p>
          <a:p>
            <a:pPr algn="just">
              <a:lnSpc>
                <a:spcPct val="150000"/>
              </a:lnSpc>
            </a:pPr>
            <a:endParaRPr lang="pt-BR" sz="1400" dirty="0">
              <a:latin typeface="Porto Sans Light"/>
              <a:cs typeface="Porto Sans Light"/>
            </a:endParaRPr>
          </a:p>
          <a:p>
            <a:pPr algn="just">
              <a:lnSpc>
                <a:spcPct val="150000"/>
              </a:lnSpc>
            </a:pPr>
            <a:r>
              <a:rPr lang="pt-BR" sz="1400" b="1" dirty="0">
                <a:latin typeface="Porto Sans Bold"/>
                <a:cs typeface="Porto Sans Bold"/>
              </a:rPr>
              <a:t>GABINETE DE COOPERAÇÃO E RELAÇÕES INTERNACIONAIS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A estrutura de apoio à internacionalização inclui o Gabinete de Cooperação e Relações Internacionais.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7189" y="548103"/>
            <a:ext cx="3006811" cy="630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94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APOIO AO ESTUDANTE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764" y="1230348"/>
            <a:ext cx="50540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b="1" dirty="0">
                <a:latin typeface="Porto Sans Bold"/>
                <a:cs typeface="Porto Sans Bold"/>
              </a:rPr>
              <a:t>PROVEDOR DO ESTUDANTE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A figura do Provedor tem como missão principal defender e promover os direitos e os interesses legítimos dos estudantes através de uma atuação independente, imparcial e confidencial.</a:t>
            </a:r>
          </a:p>
          <a:p>
            <a:pPr algn="just">
              <a:lnSpc>
                <a:spcPct val="150000"/>
              </a:lnSpc>
            </a:pPr>
            <a:endParaRPr lang="pt-BR" sz="1400" dirty="0">
              <a:latin typeface="Porto Sans Light"/>
              <a:cs typeface="Porto Sans Light"/>
            </a:endParaRPr>
          </a:p>
          <a:p>
            <a:pPr algn="just">
              <a:lnSpc>
                <a:spcPct val="150000"/>
              </a:lnSpc>
            </a:pPr>
            <a:r>
              <a:rPr lang="pt-BR" sz="1400" b="1" dirty="0">
                <a:latin typeface="Porto Sans Bold"/>
                <a:cs typeface="Porto Sans Bold"/>
              </a:rPr>
              <a:t>ASSOCIAÇÃO DE ESTUDANTES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O associativismo estudantil é um canal permanentemente aberto à comunicação, partilha e trabalho, conceitos vitais à missão do P.PORTO.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77414DB-9E51-F215-0179-D37D0BAA8A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7189" y="548103"/>
            <a:ext cx="3006811" cy="6309896"/>
          </a:xfrm>
          <a:prstGeom prst="rect">
            <a:avLst/>
          </a:prstGeom>
        </p:spPr>
      </p:pic>
      <p:pic>
        <p:nvPicPr>
          <p:cNvPr id="8" name="Picture 7" descr="A group of people on a stage&#10;&#10;Description automatically generated">
            <a:extLst>
              <a:ext uri="{FF2B5EF4-FFF2-40B4-BE49-F238E27FC236}">
                <a16:creationId xmlns:a16="http://schemas.microsoft.com/office/drawing/2014/main" id="{36C81BB4-D034-C2A3-6697-446275CF3F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797" t="2353" r="26104" b="92"/>
          <a:stretch/>
        </p:blipFill>
        <p:spPr>
          <a:xfrm>
            <a:off x="6123777" y="548102"/>
            <a:ext cx="3020223" cy="630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2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APRESENTAÇÃO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874" y="1230348"/>
            <a:ext cx="51687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 Bold Italic"/>
                <a:cs typeface="Porto Sans Bold Italic"/>
              </a:rPr>
              <a:t>APRESENTAÇÃO</a:t>
            </a:r>
          </a:p>
          <a:p>
            <a:r>
              <a:rPr lang="pt-BR" baseline="30000" dirty="0">
                <a:latin typeface="Porto Sans Light"/>
                <a:cs typeface="Porto Sans Ligh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Politécnico do Porto é uma instituição de referência do ensino superior público em Portugal. Iniciando a sua atividade em 1985, é hoje a terceira maior Instituição de Ensino Superior em termos de procura e a quarta em termos de dimensão.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Uma comunidade de cerca de 22.000 pessoas estuda, ensina, investiga e trabalha diariamente no universo do Politécnico do Porto – nos seus três campi, oito escolas, nos Serviços da Presidência e nos Serviços de Acção Social.</a:t>
            </a:r>
          </a:p>
          <a:p>
            <a:pPr>
              <a:lnSpc>
                <a:spcPct val="150000"/>
              </a:lnSpc>
            </a:pPr>
            <a:r>
              <a:rPr lang="pt-BR" i="1" dirty="0">
                <a:latin typeface="Porto Serif Italic"/>
                <a:cs typeface="Porto Serif Italic"/>
              </a:rPr>
              <a:t>Somos a 4.ª Instituição de Ensino Superior mais </a:t>
            </a:r>
          </a:p>
          <a:p>
            <a:pPr>
              <a:lnSpc>
                <a:spcPct val="150000"/>
              </a:lnSpc>
            </a:pPr>
            <a:r>
              <a:rPr lang="pt-BR" i="1" dirty="0">
                <a:latin typeface="Porto Serif Italic"/>
                <a:cs typeface="Porto Serif Italic"/>
              </a:rPr>
              <a:t>procurada a nível nacional.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4528" y="5494910"/>
            <a:ext cx="96676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58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Licenciaturas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0988" y="5498188"/>
            <a:ext cx="81669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77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Mestrados</a:t>
            </a:r>
            <a:endParaRPr lang="en-US" sz="1100" dirty="0">
              <a:latin typeface="Porto Sans Light"/>
              <a:cs typeface="Porto Sans Ligh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137188" y="547145"/>
            <a:ext cx="3006811" cy="63108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DB7201-B11C-3392-5AEC-29CCD2C83E1F}"/>
              </a:ext>
            </a:extLst>
          </p:cNvPr>
          <p:cNvSpPr txBox="1"/>
          <p:nvPr/>
        </p:nvSpPr>
        <p:spPr>
          <a:xfrm>
            <a:off x="2962549" y="5494910"/>
            <a:ext cx="81669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49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TeSP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3B15AB-8CC9-E647-CF9E-09460E097E8E}"/>
              </a:ext>
            </a:extLst>
          </p:cNvPr>
          <p:cNvSpPr txBox="1"/>
          <p:nvPr/>
        </p:nvSpPr>
        <p:spPr>
          <a:xfrm>
            <a:off x="4128933" y="5494910"/>
            <a:ext cx="116997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3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Doutoramentos</a:t>
            </a:r>
            <a:endParaRPr lang="en-US" sz="1100" dirty="0">
              <a:latin typeface="Porto Sans Light"/>
              <a:cs typeface="Porto Sans Light"/>
            </a:endParaRP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(</a:t>
            </a:r>
            <a:r>
              <a:rPr lang="en-US" sz="1100" dirty="0" err="1">
                <a:latin typeface="Porto Sans Light"/>
                <a:cs typeface="Porto Sans Light"/>
              </a:rPr>
              <a:t>Em</a:t>
            </a:r>
            <a:r>
              <a:rPr lang="en-US" sz="1100" dirty="0">
                <a:latin typeface="Porto Sans Light"/>
                <a:cs typeface="Porto Sans Light"/>
              </a:rPr>
              <a:t> </a:t>
            </a:r>
            <a:r>
              <a:rPr lang="en-US" sz="1100" dirty="0" err="1">
                <a:latin typeface="Porto Sans Light"/>
                <a:cs typeface="Porto Sans Light"/>
              </a:rPr>
              <a:t>parceria</a:t>
            </a:r>
            <a:r>
              <a:rPr lang="en-US" sz="1100" dirty="0">
                <a:latin typeface="Porto Sans Light"/>
                <a:cs typeface="Porto Sans Light"/>
              </a:rPr>
              <a:t> com </a:t>
            </a:r>
            <a:r>
              <a:rPr lang="en-US" sz="1100" dirty="0" err="1">
                <a:latin typeface="Porto Sans Light"/>
                <a:cs typeface="Porto Sans Light"/>
              </a:rPr>
              <a:t>universidades</a:t>
            </a:r>
            <a:r>
              <a:rPr lang="en-US" sz="1100" dirty="0">
                <a:latin typeface="Porto Sans Light"/>
                <a:cs typeface="Porto Sans Ligh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4969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 descr="cap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4054" y="548104"/>
            <a:ext cx="3006811" cy="63098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endParaRPr lang="en-US" sz="1000" dirty="0">
              <a:solidFill>
                <a:srgbClr val="D13827"/>
              </a:solidFill>
              <a:latin typeface="Porto Sans"/>
              <a:cs typeface="Porto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528" y="5652319"/>
            <a:ext cx="1182005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 dirty="0">
                <a:latin typeface="Porto Sans Bold"/>
                <a:cs typeface="Porto Sans Bold"/>
              </a:rPr>
              <a:t>PRESIDÊNCIA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 Bold"/>
                <a:cs typeface="Porto Sans Bold"/>
              </a:rPr>
              <a:t>M</a:t>
            </a:r>
            <a:r>
              <a:rPr lang="en-US" sz="600" dirty="0">
                <a:latin typeface="Porto Sans Light"/>
                <a:cs typeface="Porto Sans Light"/>
              </a:rPr>
              <a:t> RUA DR. ROBERTO FRIAS, 712</a:t>
            </a:r>
          </a:p>
          <a:p>
            <a:pPr>
              <a:lnSpc>
                <a:spcPct val="130000"/>
              </a:lnSpc>
            </a:pPr>
            <a:r>
              <a:rPr lang="en-US" sz="600" dirty="0">
                <a:latin typeface="Porto Sans Light"/>
                <a:cs typeface="Porto Sans Light"/>
              </a:rPr>
              <a:t>4200-465 PORTO, PORTUGAL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 Bold"/>
                <a:cs typeface="Porto Sans Bold"/>
              </a:rPr>
              <a:t>T </a:t>
            </a:r>
            <a:r>
              <a:rPr lang="en-US" sz="600" dirty="0">
                <a:latin typeface="Porto Sans Light"/>
                <a:cs typeface="Porto Sans Light"/>
              </a:rPr>
              <a:t>225 571 000 </a:t>
            </a:r>
            <a:r>
              <a:rPr lang="en-US" sz="600" b="1" dirty="0">
                <a:latin typeface="Porto Sans Bold"/>
                <a:cs typeface="Porto Sans Bold"/>
              </a:rPr>
              <a:t>F</a:t>
            </a:r>
            <a:r>
              <a:rPr lang="en-US" sz="600" dirty="0">
                <a:latin typeface="Porto Sans Light"/>
                <a:cs typeface="Porto Sans Light"/>
              </a:rPr>
              <a:t> 225 020 772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 Bold"/>
                <a:cs typeface="Porto Sans Bold"/>
              </a:rPr>
              <a:t>E</a:t>
            </a:r>
            <a:r>
              <a:rPr lang="en-US" sz="600" dirty="0">
                <a:latin typeface="Porto Sans Light"/>
                <a:cs typeface="Porto Sans Light"/>
              </a:rPr>
              <a:t> IPP@IPP.PT </a:t>
            </a:r>
            <a:r>
              <a:rPr lang="en-US" sz="600" b="1" dirty="0">
                <a:latin typeface="Porto Sans Bold"/>
                <a:cs typeface="Porto Sans Bold"/>
              </a:rPr>
              <a:t>W</a:t>
            </a:r>
            <a:r>
              <a:rPr lang="en-US" sz="600" dirty="0">
                <a:latin typeface="Porto Sans Light"/>
                <a:cs typeface="Porto Sans Light"/>
              </a:rPr>
              <a:t> IPP.PT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6332F03-9526-5C09-EEA0-B2A88CEC3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061" y="5864964"/>
            <a:ext cx="450357" cy="444931"/>
          </a:xfrm>
          <a:prstGeom prst="rect">
            <a:avLst/>
          </a:prstGeom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74AA0A3-705A-44FD-18FE-FA3D924FA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4412" y="5864964"/>
            <a:ext cx="444931" cy="444931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0C5BA7BF-4E43-2B14-8C20-DC6B7892C8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5063" y="5864964"/>
            <a:ext cx="450357" cy="444931"/>
          </a:xfrm>
          <a:prstGeom prst="rect">
            <a:avLst/>
          </a:prstGeom>
        </p:spPr>
      </p:pic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52399BF3-D7F3-A66F-AB9B-8BFA4ED257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1766" y="5864964"/>
            <a:ext cx="444931" cy="444931"/>
          </a:xfrm>
          <a:prstGeom prst="rect">
            <a:avLst/>
          </a:prstGeom>
        </p:spPr>
      </p:pic>
      <p:pic>
        <p:nvPicPr>
          <p:cNvPr id="23" name="Picture 2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E6AF2A1-3578-525F-40FC-4EDB63F349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8414" y="5864964"/>
            <a:ext cx="450357" cy="44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23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CAMPUS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874" y="5350641"/>
            <a:ext cx="69303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5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Cidades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2339" y="5350641"/>
            <a:ext cx="66734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3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Campi</a:t>
            </a:r>
            <a:endParaRPr lang="en-US" sz="1200" dirty="0">
              <a:latin typeface="Porto Sans Light"/>
              <a:cs typeface="Porto Sans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4202" y="5350641"/>
            <a:ext cx="70657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8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Escolas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3874" y="1230348"/>
            <a:ext cx="45775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 Bold Italic"/>
                <a:cs typeface="Porto Sans Bold Italic"/>
              </a:rPr>
              <a:t>CAMPUS</a:t>
            </a:r>
          </a:p>
          <a:p>
            <a:r>
              <a:rPr lang="pt-BR" baseline="30000" dirty="0">
                <a:latin typeface="Porto Sans Light"/>
                <a:cs typeface="Porto Sans Ligh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Distribuídas por uma área extensa e geograficamente diferenciada, que vai do Litoral Norte ao interior da região, as oito Escolas do P.PORTO localizam-se em três Campi.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O </a:t>
            </a:r>
            <a:r>
              <a:rPr lang="pt-BR" sz="1400" b="1" dirty="0">
                <a:latin typeface="Porto Sans Bold"/>
                <a:cs typeface="Porto Sans Bold"/>
              </a:rPr>
              <a:t>Campus 1</a:t>
            </a:r>
            <a:r>
              <a:rPr lang="pt-BR" sz="1400" dirty="0">
                <a:latin typeface="Porto Sans Light"/>
                <a:cs typeface="Porto Sans Light"/>
              </a:rPr>
              <a:t>, do Porto, divide-se entre a Asprela, no extremo norte do concelho, e a Baixa do Porto. </a:t>
            </a:r>
          </a:p>
          <a:p>
            <a:pPr algn="just">
              <a:lnSpc>
                <a:spcPct val="150000"/>
              </a:lnSpc>
            </a:pPr>
            <a:r>
              <a:rPr lang="pt-BR" sz="1400" b="1" dirty="0">
                <a:latin typeface="Porto Sans Bold"/>
                <a:cs typeface="Porto Sans Bold"/>
              </a:rPr>
              <a:t>Campus 2</a:t>
            </a:r>
            <a:r>
              <a:rPr lang="pt-BR" sz="1400" dirty="0">
                <a:latin typeface="Porto Sans Light"/>
                <a:cs typeface="Porto Sans Light"/>
              </a:rPr>
              <a:t>, localizado na linha fronteiriça da Póvoa de </a:t>
            </a:r>
            <a:r>
              <a:rPr lang="pt-BR" sz="1400" dirty="0" err="1">
                <a:latin typeface="Porto Sans Light"/>
                <a:cs typeface="Porto Sans Light"/>
              </a:rPr>
              <a:t>Varzim</a:t>
            </a:r>
            <a:r>
              <a:rPr lang="pt-BR" sz="1400" dirty="0">
                <a:latin typeface="Porto Sans Light"/>
                <a:cs typeface="Porto Sans Light"/>
              </a:rPr>
              <a:t> e Vila do Conde oferece infraestruturas modernas e inovadoras.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O Tâmega e Sousa acolhe o </a:t>
            </a:r>
            <a:r>
              <a:rPr lang="pt-BR" sz="1400" b="1" dirty="0">
                <a:latin typeface="Porto Sans Bold"/>
                <a:cs typeface="Porto Sans Bold"/>
              </a:rPr>
              <a:t>Campus 3</a:t>
            </a:r>
            <a:r>
              <a:rPr lang="pt-BR" sz="1400" dirty="0">
                <a:latin typeface="Porto Sans Light"/>
                <a:cs typeface="Porto Sans Light"/>
              </a:rPr>
              <a:t>, palco da perfeita sinergia entre a oferta formativa e o tecido empresarial da região, diverso e predominantemente industrial.</a:t>
            </a:r>
          </a:p>
        </p:txBody>
      </p:sp>
      <p:pic>
        <p:nvPicPr>
          <p:cNvPr id="7" name="Picture 6" descr="mapa_novoaa-0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203" y="1454232"/>
            <a:ext cx="6255042" cy="39968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D36411-F6BB-D894-E756-12720AB40AC1}"/>
              </a:ext>
            </a:extLst>
          </p:cNvPr>
          <p:cNvSpPr txBox="1"/>
          <p:nvPr/>
        </p:nvSpPr>
        <p:spPr>
          <a:xfrm>
            <a:off x="4626938" y="5350641"/>
            <a:ext cx="96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2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Unidades</a:t>
            </a:r>
            <a:r>
              <a:rPr lang="en-US" sz="1100" dirty="0">
                <a:latin typeface="Porto Sans Light"/>
                <a:cs typeface="Porto Sans Light"/>
              </a:rPr>
              <a:t> de </a:t>
            </a:r>
            <a:r>
              <a:rPr lang="en-US" sz="1100" dirty="0" err="1">
                <a:latin typeface="Porto Sans Light"/>
                <a:cs typeface="Porto Sans Light"/>
              </a:rPr>
              <a:t>Extensão</a:t>
            </a:r>
            <a:endParaRPr lang="en-US" sz="1100" dirty="0">
              <a:latin typeface="Porto Sans Light"/>
              <a:cs typeface="Porto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595002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ENSINO E FORMAÇÃO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875" y="1230348"/>
            <a:ext cx="5361286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 Bold Italic"/>
                <a:cs typeface="Porto Sans Bold Italic"/>
              </a:rPr>
              <a:t>ENSINO E FORMAÇÃO</a:t>
            </a:r>
          </a:p>
          <a:p>
            <a:r>
              <a:rPr lang="pt-BR" baseline="30000" dirty="0">
                <a:latin typeface="Porto Sans Light"/>
                <a:cs typeface="Porto Sans Ligh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O P.PORTO apresenta um leque de licenciaturas, mestrados e outros cursos de especialização em áreas que abrangem um vasto espectro do saber.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É uma oferta formativa exemplar, de vocação profissionalizante, orientada para a aquisição de competências fundamentais ao exercício profissional e articulado com as exigências da inovação e competitividade. A nossa identidade traduz-se na transversalidade da oferta formativa, nos estudantes que atraímos em primeira e segunda preferências, num corpo docente altamente qualificado, na nossa dimensão internacional.</a:t>
            </a:r>
            <a:endParaRPr lang="pt-BR" sz="1600" i="1" dirty="0">
              <a:latin typeface="Porto Serif Italic"/>
              <a:cs typeface="Porto Serif Italic"/>
            </a:endParaRPr>
          </a:p>
          <a:p>
            <a:pPr>
              <a:lnSpc>
                <a:spcPct val="150000"/>
              </a:lnSpc>
            </a:pPr>
            <a:r>
              <a:rPr lang="pt-BR" i="1" dirty="0">
                <a:latin typeface="Porto Serif Italic"/>
                <a:cs typeface="Porto Serif Italic"/>
              </a:rPr>
              <a:t>Valorizamos a criação de ambientes formativos pragmáticos e tecnologicamente inovadores, promovendo um quotidiano desafiante e criativo.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874" y="5788814"/>
            <a:ext cx="128699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19.162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Candidaturas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92679" y="5724872"/>
            <a:ext cx="142374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3.124</a:t>
            </a:r>
            <a:r>
              <a:rPr lang="en-US" sz="32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 </a:t>
            </a:r>
            <a:r>
              <a:rPr lang="en-US" sz="1100" dirty="0" err="1">
                <a:latin typeface="Porto Sans Light"/>
                <a:cs typeface="Porto Sans Light"/>
              </a:rPr>
              <a:t>Colocados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08658" y="5769459"/>
            <a:ext cx="16362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98,9%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Preenchimento</a:t>
            </a:r>
            <a:r>
              <a:rPr lang="en-US" sz="1100" dirty="0">
                <a:latin typeface="Porto Sans Light"/>
                <a:cs typeface="Porto Sans Light"/>
              </a:rPr>
              <a:t> de 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Vagas</a:t>
            </a:r>
            <a:r>
              <a:rPr lang="en-US" sz="1100" dirty="0">
                <a:latin typeface="Porto Sans Light"/>
                <a:cs typeface="Porto Sans Light"/>
              </a:rPr>
              <a:t> </a:t>
            </a:r>
            <a:r>
              <a:rPr lang="en-US" sz="1100" dirty="0" err="1">
                <a:latin typeface="Porto Sans Light"/>
                <a:cs typeface="Porto Sans Light"/>
              </a:rPr>
              <a:t>Iniciais</a:t>
            </a:r>
            <a:endParaRPr lang="en-US" sz="1100" dirty="0">
              <a:latin typeface="Porto Sans Light"/>
              <a:cs typeface="Porto Sans Ligh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7189" y="548103"/>
            <a:ext cx="3006811" cy="630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98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ESCOLAS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875" y="1230348"/>
            <a:ext cx="525634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 Bold Italic"/>
                <a:cs typeface="Porto Sans Bold Italic"/>
              </a:rPr>
              <a:t>ESCOLAS</a:t>
            </a:r>
          </a:p>
          <a:p>
            <a:r>
              <a:rPr lang="pt-BR" baseline="30000" dirty="0">
                <a:latin typeface="Porto Sans Light"/>
                <a:cs typeface="Porto Sans Ligh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O P.PORTO apresenta um portfólio formativo adequado às expectativas de cada um, às necessidades sociais, do mercado de trabalho e em sintonia com a evolução científica, tecnológica e cultural. Este leque abrange sete clusters, em oito Escolas, distribuídas por três campi.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7189" y="544800"/>
            <a:ext cx="3006811" cy="6316505"/>
          </a:xfrm>
          <a:prstGeom prst="rect">
            <a:avLst/>
          </a:prstGeom>
        </p:spPr>
      </p:pic>
      <p:sp>
        <p:nvSpPr>
          <p:cNvPr id="9" name="TextBox 5"/>
          <p:cNvSpPr txBox="1"/>
          <p:nvPr/>
        </p:nvSpPr>
        <p:spPr>
          <a:xfrm>
            <a:off x="3409866" y="3213177"/>
            <a:ext cx="2605923" cy="101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sz="1400" i="1" dirty="0">
                <a:latin typeface="Porto Serif Italic"/>
                <a:cs typeface="Porto Serif Italic"/>
              </a:rPr>
              <a:t>Hotelaria e Turismo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sz="1400" i="1" dirty="0">
                <a:latin typeface="Porto Serif Italic"/>
                <a:cs typeface="Porto Serif Italic"/>
              </a:rPr>
              <a:t>Media Artes e Design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sz="1400" i="1" dirty="0">
                <a:latin typeface="Porto Serif Italic"/>
                <a:cs typeface="Porto Serif Italic"/>
              </a:rPr>
              <a:t>Saúde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591039" y="3213177"/>
            <a:ext cx="2887806" cy="134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sz="1400" i="1" dirty="0">
                <a:latin typeface="Porto Serif Italic"/>
                <a:cs typeface="Porto Serif Italic"/>
              </a:rPr>
              <a:t>Artes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sz="1400" i="1" dirty="0">
                <a:latin typeface="Porto Serif Italic"/>
                <a:cs typeface="Porto Serif Italic"/>
              </a:rPr>
              <a:t>Ciências Empresariais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sz="1400" i="1" dirty="0">
                <a:latin typeface="Porto Serif Italic"/>
                <a:cs typeface="Porto Serif Italic"/>
              </a:rPr>
              <a:t>Educação e Desporto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sz="1400" i="1" dirty="0">
                <a:latin typeface="Porto Serif Italic"/>
                <a:cs typeface="Porto Serif Italic"/>
              </a:rPr>
              <a:t>Engenharia e Tecnologia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8AA058-F76E-9E8A-D1B6-75A4FE7077A4}"/>
              </a:ext>
            </a:extLst>
          </p:cNvPr>
          <p:cNvSpPr txBox="1"/>
          <p:nvPr/>
        </p:nvSpPr>
        <p:spPr>
          <a:xfrm>
            <a:off x="523874" y="5494910"/>
            <a:ext cx="147518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20.294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Estudantes</a:t>
            </a:r>
            <a:endParaRPr lang="en-US" sz="1100" dirty="0">
              <a:latin typeface="Porto Sans Light"/>
              <a:cs typeface="Porto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997039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INSTITUTO SUPERIOR DE ENGENHARIA DO PORTO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875" y="1230348"/>
            <a:ext cx="517565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 Bold Italic"/>
                <a:cs typeface="Porto Sans Bold Italic"/>
              </a:rPr>
              <a:t>ISEP</a:t>
            </a:r>
          </a:p>
          <a:p>
            <a:r>
              <a:rPr lang="pt-BR" baseline="30000" dirty="0">
                <a:latin typeface="Porto Sans Light"/>
                <a:cs typeface="Porto Sans Ligh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O Instituto Superior de Engenharia do Porto é, desde 1852, uma marca de sucesso no ensino e inovação das engenharias. Ancorado num modelo educativo de saber aplicado, segue as boas práticas internacionais da certificação de qualidade europeia, privilegiando o desenvolvimento de projetos académicos junto de empresas e grupos de investigação.</a:t>
            </a:r>
            <a:endParaRPr lang="pt-BR" sz="900" i="1" dirty="0">
              <a:latin typeface="Porto Serif Italic"/>
              <a:cs typeface="Porto Serif Italic"/>
            </a:endParaRPr>
          </a:p>
          <a:p>
            <a:pPr>
              <a:lnSpc>
                <a:spcPct val="150000"/>
              </a:lnSpc>
            </a:pPr>
            <a:r>
              <a:rPr lang="pt-BR" i="1" dirty="0">
                <a:latin typeface="Porto Serif Italic"/>
                <a:cs typeface="Porto Serif Italic"/>
              </a:rPr>
              <a:t>Tradição e inovação na Escola de Engenharia com mais cursos certificados no espaço ibérico.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3875" y="5355677"/>
            <a:ext cx="131334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6.650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Estudantes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2646" y="5355677"/>
            <a:ext cx="99081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541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Docentes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875" y="4478051"/>
            <a:ext cx="1903630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" b="1" dirty="0">
                <a:latin typeface="Porto Sans Bold"/>
                <a:cs typeface="Porto Sans Bold"/>
              </a:rPr>
              <a:t>M</a:t>
            </a:r>
            <a:r>
              <a:rPr lang="en-US" sz="600" dirty="0">
                <a:latin typeface="Porto Sans Light"/>
                <a:cs typeface="Porto Sans Light"/>
              </a:rPr>
              <a:t> RUA DR. BERNARDINO DE ALMEIDA, 431</a:t>
            </a:r>
          </a:p>
          <a:p>
            <a:pPr>
              <a:lnSpc>
                <a:spcPct val="130000"/>
              </a:lnSpc>
            </a:pPr>
            <a:r>
              <a:rPr lang="en-US" sz="600" dirty="0">
                <a:latin typeface="Porto Sans Light"/>
                <a:cs typeface="Porto Sans Light"/>
              </a:rPr>
              <a:t>4249-015 PORTO, PORTUGAL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 Bold"/>
                <a:cs typeface="Porto Sans Bold"/>
              </a:rPr>
              <a:t>T </a:t>
            </a:r>
            <a:r>
              <a:rPr lang="en-US" sz="600" dirty="0">
                <a:latin typeface="Porto Sans Light"/>
                <a:cs typeface="Porto Sans Light"/>
              </a:rPr>
              <a:t>228 340 500 </a:t>
            </a:r>
            <a:r>
              <a:rPr lang="en-US" sz="600" b="1" dirty="0">
                <a:latin typeface="Porto Sans Bold"/>
                <a:cs typeface="Porto Sans Bold"/>
              </a:rPr>
              <a:t>F</a:t>
            </a:r>
            <a:r>
              <a:rPr lang="en-US" sz="600" dirty="0">
                <a:latin typeface="Porto Sans Light"/>
                <a:cs typeface="Porto Sans Light"/>
              </a:rPr>
              <a:t> 228 321 159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 Bold"/>
                <a:cs typeface="Porto Sans Bold"/>
              </a:rPr>
              <a:t>E</a:t>
            </a:r>
            <a:r>
              <a:rPr lang="en-US" sz="600" dirty="0">
                <a:latin typeface="Porto Sans Light"/>
                <a:cs typeface="Porto Sans Light"/>
              </a:rPr>
              <a:t> MAIL@ISEP.IPP.PT </a:t>
            </a:r>
            <a:r>
              <a:rPr lang="en-US" sz="600" b="1" dirty="0">
                <a:latin typeface="Porto Sans Bold"/>
                <a:cs typeface="Porto Sans Bold"/>
              </a:rPr>
              <a:t>W</a:t>
            </a:r>
            <a:r>
              <a:rPr lang="en-US" sz="600" dirty="0">
                <a:latin typeface="Porto Sans Light"/>
                <a:cs typeface="Porto Sans Light"/>
              </a:rPr>
              <a:t> ISEP.IPP.PT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7189" y="548105"/>
            <a:ext cx="3006811" cy="637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38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7" y="86907"/>
            <a:ext cx="4570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INSTITUTO SUPERIOR DE CONTABILIDADE E ADMINISTRAÇÃO DO PORTO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875" y="1230348"/>
            <a:ext cx="506412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 Bold Italic"/>
                <a:cs typeface="Porto Sans Bold Italic"/>
              </a:rPr>
              <a:t>ISCAP</a:t>
            </a:r>
            <a:endParaRPr lang="pt-BR" baseline="30000" dirty="0">
              <a:latin typeface="Porto Sans Light"/>
              <a:cs typeface="Porto Sans Light"/>
            </a:endParaRPr>
          </a:p>
          <a:p>
            <a:endParaRPr lang="pt-BR" sz="1600" dirty="0">
              <a:latin typeface="Porto Sans Light"/>
              <a:cs typeface="Porto Sans Light"/>
            </a:endParaRP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O Instituto Superior de Contabilidade e Administração do Porto, com raízes desde 1886, está fortemente vocacionado para a criação de uma interface e pensamento estratégico entre a comunidade académica e o meio envolvente, é pioneiro em simulação empresarial, um modelo dinâmico de atividades interdependentes muito próximo do contexto real da vida empresarial. </a:t>
            </a:r>
            <a:endParaRPr lang="pt-BR" sz="900" i="1" dirty="0">
              <a:latin typeface="Porto Serif Italic"/>
              <a:cs typeface="Porto Serif Italic"/>
            </a:endParaRPr>
          </a:p>
          <a:p>
            <a:pPr>
              <a:lnSpc>
                <a:spcPct val="150000"/>
              </a:lnSpc>
            </a:pPr>
            <a:r>
              <a:rPr lang="pt-BR" i="1" dirty="0">
                <a:latin typeface="Porto Serif Italic"/>
                <a:cs typeface="Porto Serif Italic"/>
              </a:rPr>
              <a:t>Formamos protagonistas em ideias e soluções multidisciplinares para o universo empresarial.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3874" y="5500436"/>
            <a:ext cx="129961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4.689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Estudantes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8322" y="5500436"/>
            <a:ext cx="93589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230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Docentes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875" y="4736848"/>
            <a:ext cx="1903630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" b="1" dirty="0">
                <a:latin typeface="Porto Sans Bold"/>
                <a:cs typeface="Porto Sans Bold"/>
              </a:rPr>
              <a:t>M</a:t>
            </a:r>
            <a:r>
              <a:rPr lang="en-US" sz="600" dirty="0">
                <a:latin typeface="Porto Sans Light"/>
                <a:cs typeface="Porto Sans Light"/>
              </a:rPr>
              <a:t> RUA JAIME LOPES AMORIM, S/N</a:t>
            </a:r>
          </a:p>
          <a:p>
            <a:pPr>
              <a:lnSpc>
                <a:spcPct val="130000"/>
              </a:lnSpc>
            </a:pPr>
            <a:r>
              <a:rPr lang="en-US" sz="600" dirty="0">
                <a:latin typeface="Porto Sans Light"/>
                <a:cs typeface="Porto Sans Light"/>
              </a:rPr>
              <a:t>4465-004 SÃO MAMEDE DE INFESTA, PORTUGAL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 Bold"/>
                <a:cs typeface="Porto Sans Bold"/>
              </a:rPr>
              <a:t>T </a:t>
            </a:r>
            <a:r>
              <a:rPr lang="en-US" sz="600" dirty="0">
                <a:latin typeface="Porto Sans Light"/>
                <a:cs typeface="Porto Sans Light"/>
              </a:rPr>
              <a:t>229 050 000 </a:t>
            </a:r>
            <a:r>
              <a:rPr lang="en-US" sz="600" b="1" dirty="0">
                <a:latin typeface="Porto Sans Bold"/>
                <a:cs typeface="Porto Sans Bold"/>
              </a:rPr>
              <a:t>F</a:t>
            </a:r>
            <a:r>
              <a:rPr lang="en-US" sz="600" dirty="0">
                <a:latin typeface="Porto Sans Light"/>
                <a:cs typeface="Porto Sans Light"/>
              </a:rPr>
              <a:t> 229 025 899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 Bold"/>
                <a:cs typeface="Porto Sans Bold"/>
              </a:rPr>
              <a:t>E</a:t>
            </a:r>
            <a:r>
              <a:rPr lang="en-US" sz="600" dirty="0">
                <a:latin typeface="Porto Sans Light"/>
                <a:cs typeface="Porto Sans Light"/>
              </a:rPr>
              <a:t> INSTITUTO@ISCAP.IPP.PT </a:t>
            </a:r>
            <a:r>
              <a:rPr lang="en-US" sz="600" b="1" dirty="0">
                <a:latin typeface="Porto Sans Bold"/>
                <a:cs typeface="Porto Sans Bold"/>
              </a:rPr>
              <a:t>W</a:t>
            </a:r>
            <a:r>
              <a:rPr lang="en-US" sz="600" dirty="0">
                <a:latin typeface="Porto Sans Light"/>
                <a:cs typeface="Porto Sans Light"/>
              </a:rPr>
              <a:t> ISCAP.IPP.PT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0505" y="548106"/>
            <a:ext cx="3013495" cy="631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4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ESCOLA SUPERIOR DE EDUCAÇÃO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874" y="1230348"/>
            <a:ext cx="5361287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 Bold Italic"/>
                <a:cs typeface="Porto Sans Bold Italic"/>
              </a:rPr>
              <a:t>ESE</a:t>
            </a:r>
            <a:endParaRPr lang="pt-BR" baseline="30000" dirty="0">
              <a:latin typeface="Porto Sans Light"/>
              <a:cs typeface="Porto Sans Light"/>
            </a:endParaRPr>
          </a:p>
          <a:p>
            <a:endParaRPr lang="pt-BR" sz="1600" dirty="0">
              <a:latin typeface="Porto Sans Light"/>
              <a:cs typeface="Porto Sans Light"/>
            </a:endParaRP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Herdeira de uma tradição de formação de educadores que remonta ao século XIX, a Escola Superior de Educação é hoje uma instituição de referência na investigação, na inovação e na formação de profissionais nas áreas da educação e da intervenção social, das línguas e do património, das artes plásticas, da música e do desporto.</a:t>
            </a:r>
          </a:p>
          <a:p>
            <a:pPr>
              <a:lnSpc>
                <a:spcPct val="150000"/>
              </a:lnSpc>
            </a:pPr>
            <a:r>
              <a:rPr lang="pt-BR" i="1" dirty="0">
                <a:latin typeface="Porto Serif Italic"/>
                <a:cs typeface="Porto Serif Italic"/>
              </a:rPr>
              <a:t>Excelência na formação de professores, educadores, agentes sociais e culturais.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3874" y="4537551"/>
            <a:ext cx="1903630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" b="1" dirty="0">
                <a:latin typeface="Porto Sans Bold"/>
                <a:cs typeface="Porto Sans Bold"/>
              </a:rPr>
              <a:t>M</a:t>
            </a:r>
            <a:r>
              <a:rPr lang="en-US" sz="600" dirty="0">
                <a:latin typeface="Porto Sans Light"/>
                <a:cs typeface="Porto Sans Light"/>
              </a:rPr>
              <a:t> RUA DR. ROBERTO FRIAS, 602</a:t>
            </a:r>
          </a:p>
          <a:p>
            <a:pPr>
              <a:lnSpc>
                <a:spcPct val="130000"/>
              </a:lnSpc>
            </a:pPr>
            <a:r>
              <a:rPr lang="en-US" sz="600" dirty="0">
                <a:latin typeface="Porto Sans Light"/>
                <a:cs typeface="Porto Sans Light"/>
              </a:rPr>
              <a:t>4200-465 PORTO, PORTUGAL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 Bold"/>
                <a:cs typeface="Porto Sans Bold"/>
              </a:rPr>
              <a:t>T </a:t>
            </a:r>
            <a:r>
              <a:rPr lang="en-US" sz="600" dirty="0">
                <a:latin typeface="Porto Sans Light"/>
                <a:cs typeface="Porto Sans Light"/>
              </a:rPr>
              <a:t>225 073 460 </a:t>
            </a:r>
            <a:r>
              <a:rPr lang="en-US" sz="600" b="1" dirty="0">
                <a:latin typeface="Porto Sans Bold"/>
                <a:cs typeface="Porto Sans Bold"/>
              </a:rPr>
              <a:t>F</a:t>
            </a:r>
            <a:r>
              <a:rPr lang="en-US" sz="600" dirty="0">
                <a:latin typeface="Porto Sans Light"/>
                <a:cs typeface="Porto Sans Light"/>
              </a:rPr>
              <a:t> 225 073 464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 Bold"/>
                <a:cs typeface="Porto Sans Bold"/>
              </a:rPr>
              <a:t>E</a:t>
            </a:r>
            <a:r>
              <a:rPr lang="en-US" sz="600" dirty="0">
                <a:latin typeface="Porto Sans Light"/>
                <a:cs typeface="Porto Sans Light"/>
              </a:rPr>
              <a:t> ESE@ESE.IPP.PT </a:t>
            </a:r>
            <a:r>
              <a:rPr lang="en-US" sz="600" b="1" dirty="0">
                <a:latin typeface="Porto Sans Bold"/>
                <a:cs typeface="Porto Sans Bold"/>
              </a:rPr>
              <a:t>W</a:t>
            </a:r>
            <a:r>
              <a:rPr lang="en-US" sz="600" dirty="0">
                <a:latin typeface="Porto Sans Light"/>
                <a:cs typeface="Porto Sans Light"/>
              </a:rPr>
              <a:t> ESE.IPP.PT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0505" y="546992"/>
            <a:ext cx="3013495" cy="6311007"/>
          </a:xfrm>
          <a:prstGeom prst="rect">
            <a:avLst/>
          </a:prstGeom>
        </p:spPr>
      </p:pic>
      <p:sp>
        <p:nvSpPr>
          <p:cNvPr id="18" name="TextBox 12"/>
          <p:cNvSpPr txBox="1"/>
          <p:nvPr/>
        </p:nvSpPr>
        <p:spPr>
          <a:xfrm>
            <a:off x="523874" y="5500436"/>
            <a:ext cx="129961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1.927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Estudantes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2558322" y="5500436"/>
            <a:ext cx="93589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159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Docentes</a:t>
            </a:r>
            <a:endParaRPr lang="en-US" sz="1100" dirty="0">
              <a:latin typeface="Porto Sans Light"/>
              <a:cs typeface="Porto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562075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POLITÉCNICO DO PORTO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ESCOLA SUPERIOR DE MÚSICA E ARTES DO ESPETÁCULO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872" y="1245612"/>
            <a:ext cx="523065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 Bold Italic"/>
                <a:cs typeface="Porto Sans Bold Italic"/>
              </a:rPr>
              <a:t>ESMAE</a:t>
            </a:r>
            <a:endParaRPr lang="pt-BR" baseline="30000" dirty="0">
              <a:latin typeface="Porto Sans Light"/>
              <a:cs typeface="Porto Sans Light"/>
            </a:endParaRPr>
          </a:p>
          <a:p>
            <a:endParaRPr lang="pt-BR" sz="1600" dirty="0">
              <a:latin typeface="Porto Sans Light"/>
              <a:cs typeface="Porto Sans Light"/>
            </a:endParaRP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Com uma oferta formativa artística de enorme reputação e fortemente alicerçada nas suas práticas, a Escola Superior de Música e Artes do Espetáculo mobiliza uma rede de parcerias com escalas local, nacional e internacional. </a:t>
            </a:r>
            <a:endParaRPr lang="pt-BR" sz="900" dirty="0">
              <a:latin typeface="Porto Sans Light"/>
              <a:cs typeface="Porto Sans Light"/>
            </a:endParaRPr>
          </a:p>
          <a:p>
            <a:pPr>
              <a:lnSpc>
                <a:spcPct val="150000"/>
              </a:lnSpc>
            </a:pPr>
            <a:r>
              <a:rPr lang="pt-BR" i="1" dirty="0">
                <a:latin typeface="Porto Serif Italic"/>
                <a:cs typeface="Porto Serif Italic"/>
              </a:rPr>
              <a:t>No centro do Porto, mas com presença internacional, fazemos formação superior, personalizada e de vanguarda, na área da música e do teatro.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3874" y="4910450"/>
            <a:ext cx="1903630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" b="1" dirty="0">
                <a:latin typeface="Porto Sans Bold"/>
                <a:cs typeface="Porto Sans Bold"/>
              </a:rPr>
              <a:t>M</a:t>
            </a:r>
            <a:r>
              <a:rPr lang="en-US" sz="600" dirty="0">
                <a:latin typeface="Porto Sans Light"/>
                <a:cs typeface="Porto Sans Light"/>
              </a:rPr>
              <a:t> RUA DA ALEGRIA, 503</a:t>
            </a:r>
          </a:p>
          <a:p>
            <a:pPr>
              <a:lnSpc>
                <a:spcPct val="130000"/>
              </a:lnSpc>
            </a:pPr>
            <a:r>
              <a:rPr lang="en-US" sz="600" dirty="0">
                <a:latin typeface="Porto Sans Light"/>
                <a:cs typeface="Porto Sans Light"/>
              </a:rPr>
              <a:t>4000-045 PORTO, PORTUGAL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 Bold"/>
                <a:cs typeface="Porto Sans Bold"/>
              </a:rPr>
              <a:t>T </a:t>
            </a:r>
            <a:r>
              <a:rPr lang="en-US" sz="600" dirty="0">
                <a:latin typeface="Porto Sans Light"/>
                <a:cs typeface="Porto Sans Light"/>
              </a:rPr>
              <a:t>225 193 760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 Bold"/>
                <a:cs typeface="Porto Sans Bold"/>
              </a:rPr>
              <a:t>E</a:t>
            </a:r>
            <a:r>
              <a:rPr lang="en-US" sz="600" dirty="0">
                <a:latin typeface="Porto Sans Light"/>
                <a:cs typeface="Porto Sans Light"/>
              </a:rPr>
              <a:t> ESMAE@ESMAE.IPP.PT </a:t>
            </a:r>
            <a:r>
              <a:rPr lang="en-US" sz="600" b="1" dirty="0">
                <a:latin typeface="Porto Sans Bold"/>
                <a:cs typeface="Porto Sans Bold"/>
              </a:rPr>
              <a:t>W</a:t>
            </a:r>
            <a:r>
              <a:rPr lang="en-US" sz="600" dirty="0">
                <a:latin typeface="Porto Sans Light"/>
                <a:cs typeface="Porto Sans Light"/>
              </a:rPr>
              <a:t> ESMAE.IPP.PT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3"/>
          <a:stretch/>
        </p:blipFill>
        <p:spPr>
          <a:xfrm>
            <a:off x="6137189" y="548102"/>
            <a:ext cx="3013495" cy="6309898"/>
          </a:xfrm>
          <a:prstGeom prst="rect">
            <a:avLst/>
          </a:prstGeom>
        </p:spPr>
      </p:pic>
      <p:sp>
        <p:nvSpPr>
          <p:cNvPr id="15" name="TextBox 12"/>
          <p:cNvSpPr txBox="1"/>
          <p:nvPr/>
        </p:nvSpPr>
        <p:spPr>
          <a:xfrm>
            <a:off x="523874" y="5500436"/>
            <a:ext cx="129961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644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Estudantes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2558322" y="5500436"/>
            <a:ext cx="93589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 Bold Italic"/>
                <a:cs typeface="Porto Serif Bold Italic"/>
              </a:rPr>
              <a:t>128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Docentes</a:t>
            </a:r>
            <a:endParaRPr lang="en-US" sz="1100" dirty="0">
              <a:latin typeface="Porto Sans Light"/>
              <a:cs typeface="Porto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202096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2026</Words>
  <Application>Microsoft Macintosh PowerPoint</Application>
  <PresentationFormat>On-screen Show (4:3)</PresentationFormat>
  <Paragraphs>232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Porto Sans</vt:lpstr>
      <vt:lpstr>Porto Sans Bold</vt:lpstr>
      <vt:lpstr>Porto Sans Bold Italic</vt:lpstr>
      <vt:lpstr>Porto Sans Light</vt:lpstr>
      <vt:lpstr>Porto Serif Bold Italic</vt:lpstr>
      <vt:lpstr>Porto Serif Italic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GCI</dc:creator>
  <cp:lastModifiedBy>Jose Morais</cp:lastModifiedBy>
  <cp:revision>115</cp:revision>
  <dcterms:created xsi:type="dcterms:W3CDTF">2016-03-02T12:27:01Z</dcterms:created>
  <dcterms:modified xsi:type="dcterms:W3CDTF">2022-06-21T10:49:45Z</dcterms:modified>
</cp:coreProperties>
</file>