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81">
          <p15:clr>
            <a:srgbClr val="9AA0A6"/>
          </p15:clr>
        </p15:guide>
        <p15:guide id="4" pos="397">
          <p15:clr>
            <a:srgbClr val="9AA0A6"/>
          </p15:clr>
        </p15:guide>
        <p15:guide id="5" orient="horz" pos="83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4"/>
    <p:restoredTop sz="94680"/>
  </p:normalViewPr>
  <p:slideViewPr>
    <p:cSldViewPr snapToGrid="0">
      <p:cViewPr varScale="1">
        <p:scale>
          <a:sx n="211" d="100"/>
          <a:sy n="211" d="100"/>
        </p:scale>
        <p:origin x="3184" y="200"/>
      </p:cViewPr>
      <p:guideLst>
        <p:guide orient="horz" pos="2160"/>
        <p:guide pos="2880"/>
        <p:guide orient="horz" pos="3881"/>
        <p:guide pos="397"/>
        <p:guide orient="horz" pos="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6684" y="0"/>
            <a:ext cx="9150600" cy="6858000"/>
          </a:xfrm>
          <a:prstGeom prst="rect">
            <a:avLst/>
          </a:prstGeom>
          <a:solidFill>
            <a:srgbClr val="1A171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05" y="1318599"/>
            <a:ext cx="2990475" cy="6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cap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3050" y="0"/>
            <a:ext cx="1920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2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523875" y="1230350"/>
            <a:ext cx="5103900" cy="388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 Superior de Saúde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largest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Portuguese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healthcare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its 2,</a:t>
            </a:r>
            <a:r>
              <a:rPr lang="pt-BR" dirty="0">
                <a:solidFill>
                  <a:schemeClr val="dk1"/>
                </a:solidFill>
              </a:rPr>
              <a:t>748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</a:t>
            </a:r>
            <a:r>
              <a:rPr lang="pt-BR" dirty="0">
                <a:solidFill>
                  <a:schemeClr val="dk1"/>
                </a:solidFill>
              </a:rPr>
              <a:t>67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staff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t-BR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undergraduate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master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degrees</a:t>
            </a:r>
            <a:r>
              <a:rPr lang="pt-BR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dirty="0">
                <a:solidFill>
                  <a:schemeClr val="dk1"/>
                </a:solidFill>
              </a:rPr>
              <a:t>ESS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P.PORTO</a:t>
            </a:r>
            <a:r>
              <a:rPr lang="pt-BR" dirty="0" err="1">
                <a:solidFill>
                  <a:schemeClr val="dk1"/>
                </a:solidFill>
              </a:rPr>
              <a:t>’s</a:t>
            </a:r>
            <a:r>
              <a:rPr lang="pt-BR" dirty="0">
                <a:solidFill>
                  <a:schemeClr val="dk1"/>
                </a:solidFill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biggest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dirty="0" err="1">
                <a:solidFill>
                  <a:schemeClr val="dk1"/>
                </a:solidFill>
              </a:rPr>
              <a:t>school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Europe’s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strongest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hubs, ESS leads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way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Health Technology </a:t>
            </a:r>
            <a:r>
              <a:rPr lang="pt-BR" sz="1600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600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523874" y="5713860"/>
            <a:ext cx="1267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pt-BR" sz="3200" b="1" i="1">
                <a:solidFill>
                  <a:srgbClr val="D13827"/>
                </a:solidFill>
              </a:rPr>
              <a:t>748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2359318" y="5713860"/>
            <a:ext cx="1217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3200" b="1" i="1">
                <a:solidFill>
                  <a:srgbClr val="D13827"/>
                </a:solidFill>
              </a:rPr>
              <a:t>67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4653" y="548105"/>
            <a:ext cx="2989347" cy="630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3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523876" y="1230348"/>
            <a:ext cx="50157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ESHT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centre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excellence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Escola Superior de Hotelaria e Turismo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mind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 model.</a:t>
            </a:r>
            <a:endParaRPr sz="9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provision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establishing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networks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internationalisation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</p:txBody>
      </p:sp>
      <p:sp>
        <p:nvSpPr>
          <p:cNvPr id="201" name="Google Shape;201;p23"/>
          <p:cNvSpPr txBox="1"/>
          <p:nvPr/>
        </p:nvSpPr>
        <p:spPr>
          <a:xfrm>
            <a:off x="523875" y="5701666"/>
            <a:ext cx="1530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988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2792482" y="5694910"/>
            <a:ext cx="1071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pt-BR" sz="3200" b="1" i="1">
                <a:solidFill>
                  <a:srgbClr val="D13827"/>
                </a:solidFill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4"/>
            <a:ext cx="3006811" cy="63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4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523876" y="1234109"/>
            <a:ext cx="4909500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ESMAD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Escola Superior de Media Artes e Design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Film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Photography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Multimedia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Web.</a:t>
            </a:r>
            <a:endParaRPr sz="9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comprehensive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award-winning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country.</a:t>
            </a:r>
            <a:endParaRPr sz="1600" u="sng" dirty="0"/>
          </a:p>
        </p:txBody>
      </p:sp>
      <p:sp>
        <p:nvSpPr>
          <p:cNvPr id="212" name="Google Shape;212;p24"/>
          <p:cNvSpPr txBox="1"/>
          <p:nvPr/>
        </p:nvSpPr>
        <p:spPr>
          <a:xfrm>
            <a:off x="523875" y="5712502"/>
            <a:ext cx="1537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869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2427505" y="5712502"/>
            <a:ext cx="1537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84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5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521762" y="1230348"/>
            <a:ext cx="5203500" cy="46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RESEARCHING AT P.PORTO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axis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P.PORTO in R&amp;D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society’s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local, regional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latest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trends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bridge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audacity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dialectics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accomplishment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lead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combines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convergence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competitiveness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</p:txBody>
      </p:sp>
      <p:sp>
        <p:nvSpPr>
          <p:cNvPr id="223" name="Google Shape;223;p25"/>
          <p:cNvSpPr txBox="1"/>
          <p:nvPr/>
        </p:nvSpPr>
        <p:spPr>
          <a:xfrm>
            <a:off x="521762" y="5737283"/>
            <a:ext cx="1457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3200" b="1" i="1">
                <a:solidFill>
                  <a:srgbClr val="D13827"/>
                </a:solidFill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Centres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2280003" y="5737283"/>
            <a:ext cx="1615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1.071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PhD Researchers</a:t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4267799" y="5737283"/>
            <a:ext cx="145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1.774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Annual publications in scientific journals</a:t>
            </a:r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1862" y="548104"/>
            <a:ext cx="3009003" cy="631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6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521763" y="1230348"/>
            <a:ext cx="49647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P.PORTO WORLDWIDE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institution’s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 network,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thrive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P.PORTO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comprehensiveness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globally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r>
              <a:rPr lang="pt-BR" sz="1600" i="1" u="sng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Portuguese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more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r>
              <a:rPr lang="pt-BR" sz="1600" i="1" u="sng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mobility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staff.</a:t>
            </a:r>
            <a:endParaRPr sz="1600" u="sng" dirty="0"/>
          </a:p>
        </p:txBody>
      </p:sp>
      <p:sp>
        <p:nvSpPr>
          <p:cNvPr id="235" name="Google Shape;235;p26"/>
          <p:cNvSpPr txBox="1"/>
          <p:nvPr/>
        </p:nvSpPr>
        <p:spPr>
          <a:xfrm>
            <a:off x="521761" y="5737315"/>
            <a:ext cx="87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13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Incoming Teachers</a:t>
            </a: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1896347" y="5737315"/>
            <a:ext cx="87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60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Outgoing Teachers</a:t>
            </a:r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2914443" y="5737315"/>
            <a:ext cx="132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619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4357384" y="5737315"/>
            <a:ext cx="142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282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Outgoing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pic>
        <p:nvPicPr>
          <p:cNvPr id="239" name="Google Shape;2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5449" y="548106"/>
            <a:ext cx="3015235" cy="630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7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/>
        </p:nvSpPr>
        <p:spPr>
          <a:xfrm>
            <a:off x="521764" y="1230348"/>
            <a:ext cx="49752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WELFARE SERVICES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P.PORTO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Welfare Services (SAS)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strict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cultural,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professional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fulfillment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guarantees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equitable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meals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canteens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cafeterias spread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across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campuses.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ACCOMMODATION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hall,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comfort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well-being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SAS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halls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Vila do Conde.</a:t>
            </a:r>
            <a:endParaRPr dirty="0"/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6"/>
            <a:ext cx="3006811" cy="630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8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8"/>
          <p:cNvSpPr txBox="1"/>
          <p:nvPr/>
        </p:nvSpPr>
        <p:spPr>
          <a:xfrm>
            <a:off x="521764" y="1230348"/>
            <a:ext cx="48903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SCHOLARSHIPS AND EMERGENCY AID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 promotes a direct social action strategy through scholarships and emergency aid. The granting of scholarships in higher education aims to support one of the noblest principles of our society - equity.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FAES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Fulfilling the mission of an institution that wants to be more inclusive, which emphasizes equal access to quality education, Porto Polytechnic has created a Social Support and Emergency Fund (FAES-P.PORTO), an additional fund to the existing ones, constituted by donations of singular or collective patrons.</a:t>
            </a:r>
            <a:endParaRPr/>
          </a:p>
        </p:txBody>
      </p:sp>
      <p:pic>
        <p:nvPicPr>
          <p:cNvPr id="258" name="Google Shape;25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9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521763" y="1230348"/>
            <a:ext cx="4581865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RECREATION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 encourage a spirit of community, sharing and solidarity, in commitment to the others.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PARTICIPATORY BUDGETING - opAS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 Participatory Budget allows any P.PORTO students to be involved dutifully in any activities related to students’ well-being.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521763" y="5690060"/>
            <a:ext cx="1416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pt-BR" sz="3200" b="1" i="1">
                <a:solidFill>
                  <a:srgbClr val="D13827"/>
                </a:solidFill>
              </a:rPr>
              <a:t>804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Scolarship Holders</a:t>
            </a: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2130799" y="5690058"/>
            <a:ext cx="1042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274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Beds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3378520" y="5690050"/>
            <a:ext cx="933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9</a:t>
            </a: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Meals</a:t>
            </a: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4517362" y="5690050"/>
            <a:ext cx="1451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8</a:t>
            </a: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3200" b="1" i="1">
                <a:solidFill>
                  <a:srgbClr val="D13827"/>
                </a:solidFill>
              </a:rPr>
              <a:t>2</a:t>
            </a: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 M€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Scolarship Funding</a:t>
            </a:r>
            <a:endParaRPr/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5"/>
            <a:ext cx="3006811" cy="630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-6684" y="0"/>
            <a:ext cx="9150600" cy="548100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0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 txBox="1"/>
          <p:nvPr/>
        </p:nvSpPr>
        <p:spPr>
          <a:xfrm>
            <a:off x="521764" y="1230348"/>
            <a:ext cx="4890208" cy="490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Striving for excellence in higher education, P.PORTO is committed to being a dynamic agent in the creation, production, dissemination and development of culture, promoting several initiatives of scientific, artistic and cultural nature.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enterprises involve conferences, exhibitions, thematic workshops, seminars, cinema, journeys and meetings of all kinds, crossing the scientific and pedagogical memory of the first schools with contemporary artistic production.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these events allow a new generation of skills, a range of new information and sharing ideas, playing a strong role on the formation of global citizens provided with an open culture.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6"/>
            <a:ext cx="3013495" cy="630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31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1"/>
          <p:cNvSpPr txBox="1"/>
          <p:nvPr/>
        </p:nvSpPr>
        <p:spPr>
          <a:xfrm>
            <a:off x="521764" y="1230348"/>
            <a:ext cx="4890208" cy="458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P.PORTO knows how important sports is and how determinant sporting activities may be for students' personal and social development, as well as that of the surrounding communities.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is why hundreds of students and other people from the surrounding communities are daily involved in different sporting activities carried out in our sports facilities and equipment.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Sports Complex offers the academic community high-quality facilities suitable for different types of modalities. P.PORTO Students can also aspire to represent the team in the National University Championships and many other international competitions.</a:t>
            </a:r>
            <a:endParaRPr/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6"/>
            <a:ext cx="3006811" cy="630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454528" y="86907"/>
            <a:ext cx="326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23875" y="1230348"/>
            <a:ext cx="5185800" cy="42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P.PORTO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 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referential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1985,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largest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cultural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nationally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internationally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bridges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academia,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professional world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civil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</a:rPr>
              <a:t>We</a:t>
            </a:r>
            <a:r>
              <a:rPr lang="pt-BR" sz="1600" i="1" u="sng" dirty="0">
                <a:solidFill>
                  <a:schemeClr val="dk1"/>
                </a:solidFill>
              </a:rPr>
              <a:t> rank </a:t>
            </a:r>
            <a:r>
              <a:rPr lang="pt-BR" sz="1600" i="1" u="sng" dirty="0" err="1">
                <a:solidFill>
                  <a:schemeClr val="dk1"/>
                </a:solidFill>
              </a:rPr>
              <a:t>fourth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among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first-choice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higher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education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institutions</a:t>
            </a:r>
            <a:r>
              <a:rPr lang="pt-BR" sz="1600" i="1" u="sng" dirty="0">
                <a:solidFill>
                  <a:schemeClr val="dk1"/>
                </a:solidFill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</a:rPr>
              <a:t>and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fifth</a:t>
            </a:r>
            <a:r>
              <a:rPr lang="pt-BR" sz="1600" i="1" u="sng" dirty="0">
                <a:solidFill>
                  <a:schemeClr val="dk1"/>
                </a:solidFill>
              </a:rPr>
              <a:t> in </a:t>
            </a:r>
            <a:r>
              <a:rPr lang="pt-BR" sz="1600" i="1" u="sng" dirty="0" err="1">
                <a:solidFill>
                  <a:schemeClr val="dk1"/>
                </a:solidFill>
              </a:rPr>
              <a:t>number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of</a:t>
            </a:r>
            <a:r>
              <a:rPr lang="pt-BR" sz="1600" i="1" u="sng" dirty="0">
                <a:solidFill>
                  <a:schemeClr val="dk1"/>
                </a:solidFill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</a:rPr>
              <a:t>students</a:t>
            </a:r>
            <a:r>
              <a:rPr lang="pt-BR" sz="1600" i="1" u="sng" dirty="0">
                <a:solidFill>
                  <a:schemeClr val="dk1"/>
                </a:solidFill>
              </a:rPr>
              <a:t>.</a:t>
            </a:r>
            <a:r>
              <a:rPr lang="pt-BR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/>
          </a:p>
        </p:txBody>
      </p:sp>
      <p:sp>
        <p:nvSpPr>
          <p:cNvPr id="100" name="Google Shape;100;p14"/>
          <p:cNvSpPr txBox="1"/>
          <p:nvPr/>
        </p:nvSpPr>
        <p:spPr>
          <a:xfrm>
            <a:off x="2749353" y="5699433"/>
            <a:ext cx="131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pt-BR" sz="3200" b="1" i="1">
                <a:solidFill>
                  <a:srgbClr val="D13827"/>
                </a:solidFill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Undergraduate Degrees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523874" y="5699433"/>
            <a:ext cx="1475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3200" b="1" i="1">
                <a:solidFill>
                  <a:srgbClr val="D13827"/>
                </a:solidFill>
              </a:rPr>
              <a:t>9</a:t>
            </a: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3200" b="1" i="1">
                <a:solidFill>
                  <a:srgbClr val="D13827"/>
                </a:solidFill>
              </a:rPr>
              <a:t>162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4860882" y="5699433"/>
            <a:ext cx="76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pt-BR" sz="3200" b="1" i="1">
                <a:solidFill>
                  <a:srgbClr val="D13827"/>
                </a:solidFill>
              </a:rPr>
              <a:t>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Degrees</a:t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5984" y="569425"/>
            <a:ext cx="3006811" cy="626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32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/>
          <p:nvPr/>
        </p:nvSpPr>
        <p:spPr>
          <a:xfrm>
            <a:off x="521763" y="1230348"/>
            <a:ext cx="5177400" cy="53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SUPPORT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 AND CAREER SERVICES (GIAP)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GIAP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help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 skills, improve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well-being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dirty="0"/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emphasizes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holistic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empowering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thriving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global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dirty="0">
                <a:solidFill>
                  <a:schemeClr val="dk1"/>
                </a:solidFill>
              </a:rPr>
              <a:t> 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centre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especially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dedicated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graduate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P.PORTO.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 ORGANISATION OFFICE (GOA)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P.PORTO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admission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processes,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enrolling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admission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processes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298" name="Google Shape;29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3"/>
            <a:ext cx="3006811" cy="63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/>
          <p:nvPr/>
        </p:nvSpPr>
        <p:spPr>
          <a:xfrm>
            <a:off x="-6684" y="487018"/>
            <a:ext cx="9144000" cy="63968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33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 txBox="1"/>
          <p:nvPr/>
        </p:nvSpPr>
        <p:spPr>
          <a:xfrm>
            <a:off x="521764" y="1230348"/>
            <a:ext cx="5166600" cy="5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MERIT SCOLARSHIP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Awarded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annually to the best students of both Graduate and Undergraduate programmes. The scholarships consist of a financial benefit, with a fixed value, and are granted to students with outstanding academic achievement.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OMBUDSMAN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D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efends the rights and ensures the interests of the academic community</a:t>
            </a:r>
            <a:r>
              <a:rPr lang="pt-BR">
                <a:solidFill>
                  <a:schemeClr val="dk1"/>
                </a:solidFill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mediating in an independent, impartial and confidential way</a:t>
            </a:r>
            <a:r>
              <a:rPr lang="pt-BR">
                <a:solidFill>
                  <a:schemeClr val="dk1"/>
                </a:solidFill>
              </a:rPr>
              <a:t>, e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nsur</a:t>
            </a:r>
            <a:r>
              <a:rPr lang="pt-BR">
                <a:solidFill>
                  <a:schemeClr val="dk1"/>
                </a:solidFill>
              </a:rPr>
              <a:t>ing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legality of the actions carried out by</a:t>
            </a:r>
            <a:r>
              <a:rPr lang="pt-BR">
                <a:solidFill>
                  <a:schemeClr val="dk1"/>
                </a:solidFill>
              </a:rPr>
              <a:t> 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those involved in students’ educational process.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STUDENTS’ UNION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Always an open channel for communication, sharing and working — all vital concepts to our mission. The students’ unions play a vital role representing and defending students’ rights next to the Schools’ management.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7" name="Google Shape;30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6"/>
            <a:ext cx="3006811" cy="630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629999" y="1874875"/>
            <a:ext cx="1494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PRESIDENCY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RUA DR. ROBERTO FRIAS, 712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4200-465 PORTO, PORTUGAL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pt-BR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225 571 000 </a:t>
            </a:r>
            <a:r>
              <a:rPr lang="pt-BR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pt-BR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225 020 772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IPP@IPP.PT </a:t>
            </a:r>
            <a:r>
              <a:rPr lang="pt-BR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pt-BR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IPP.PT</a:t>
            </a:r>
            <a:endParaRPr/>
          </a:p>
        </p:txBody>
      </p:sp>
      <p:pic>
        <p:nvPicPr>
          <p:cNvPr id="314" name="Google Shape;314;p34" descr="cap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125" y="0"/>
            <a:ext cx="19208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00" y="1318600"/>
            <a:ext cx="154305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523874" y="5699433"/>
            <a:ext cx="599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2559612" y="5699433"/>
            <a:ext cx="807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Campi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700273" y="5699425"/>
            <a:ext cx="716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23875" y="1230350"/>
            <a:ext cx="4892400" cy="42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1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downtown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mainly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Asprela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P.PORTO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enjoy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perks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innovative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venues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bustling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increasingly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cosmopolitan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dirty="0">
                <a:solidFill>
                  <a:schemeClr val="dk1"/>
                </a:solidFill>
              </a:rPr>
              <a:t> </a:t>
            </a: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2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towns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Vila do Conde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Póvoa de Varzim.</a:t>
            </a:r>
            <a:r>
              <a:rPr lang="pt-BR" dirty="0">
                <a:solidFill>
                  <a:schemeClr val="dk1"/>
                </a:solidFill>
              </a:rPr>
              <a:t> 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Felgueiras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home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3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Technology.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Politécnico do Porto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spread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across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extensive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diversified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684" y="548105"/>
            <a:ext cx="3024000" cy="634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523874" y="1230348"/>
            <a:ext cx="5215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centres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3 Campi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fosters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high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core clusters.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6"/>
            <a:ext cx="3013495" cy="6309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750780" y="4452200"/>
            <a:ext cx="2916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Hospitality and Tourism</a:t>
            </a:r>
            <a:endParaRPr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and Design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50775" y="3174803"/>
            <a:ext cx="28878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Arts</a:t>
            </a:r>
            <a:endParaRPr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Sciences</a:t>
            </a:r>
            <a:endParaRPr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 &amp; Sport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B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 &amp; Technology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7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523875" y="1230350"/>
            <a:ext cx="5215200" cy="43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ISEP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1852, Instituto Superior de Engenharia do 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trademark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commitment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future.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Anchored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knowledge-based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model (hands-on), ISEP follows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businesses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Portugal, ISEP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more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Iberian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Peninsula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523875" y="5699437"/>
            <a:ext cx="1313343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pt-BR" sz="3200" b="1" i="1">
                <a:solidFill>
                  <a:srgbClr val="D13827"/>
                </a:solidFill>
              </a:rPr>
              <a:t>650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2592651" y="5699425"/>
            <a:ext cx="1313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pt-BR" sz="3200" b="1" i="1">
                <a:solidFill>
                  <a:srgbClr val="D13827"/>
                </a:solidFill>
              </a:rPr>
              <a:t>41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189" y="548105"/>
            <a:ext cx="3006811" cy="637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0" y="548105"/>
            <a:ext cx="9144000" cy="630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23874" y="5727732"/>
            <a:ext cx="1299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pt-BR" sz="3200" b="1" i="1">
                <a:solidFill>
                  <a:srgbClr val="D13827"/>
                </a:solidFill>
              </a:rPr>
              <a:t>689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2558326" y="5727725"/>
            <a:ext cx="1328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230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523876" y="1230348"/>
            <a:ext cx="49413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ISCAP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business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Instituto Superior de Contabilidade e Administração do 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1886,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excellence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strongly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interface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its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surrounding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ISCAP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continually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strives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stimulating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Business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0505" y="548106"/>
            <a:ext cx="3013495" cy="631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9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523874" y="1230348"/>
            <a:ext cx="5068800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endParaRPr lang="pt-BR" sz="1800" b="1" baseline="30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Escola Superior de Educação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stronghold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educators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social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cultural players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numerous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dirty="0">
                <a:solidFill>
                  <a:schemeClr val="dk1"/>
                </a:solidFill>
              </a:rPr>
              <a:t>—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citizenship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converge in a single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</p:txBody>
      </p:sp>
      <p:sp>
        <p:nvSpPr>
          <p:cNvPr id="157" name="Google Shape;157;p19"/>
          <p:cNvSpPr txBox="1"/>
          <p:nvPr/>
        </p:nvSpPr>
        <p:spPr>
          <a:xfrm>
            <a:off x="491598" y="5737301"/>
            <a:ext cx="1509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pt-BR" sz="3200" b="1" i="1">
                <a:solidFill>
                  <a:srgbClr val="D13827"/>
                </a:solidFill>
              </a:rPr>
              <a:t>927</a:t>
            </a: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2539000" y="5737300"/>
            <a:ext cx="1509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</a:rPr>
              <a:t>159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0505" y="557625"/>
            <a:ext cx="3013495" cy="6311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523874" y="1245612"/>
            <a:ext cx="48138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ESMAE</a:t>
            </a:r>
            <a:endParaRPr lang="pt-BR" sz="1800" b="1" baseline="30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1985,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foundations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Music,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Escola Superior de Música e Artes do Espetáculo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founding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Porto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Polytechnic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centre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Porto, ESMAE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standing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customised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cutting-edge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drama.</a:t>
            </a:r>
            <a:endParaRPr sz="1600" u="sng" dirty="0"/>
          </a:p>
        </p:txBody>
      </p:sp>
      <p:sp>
        <p:nvSpPr>
          <p:cNvPr id="168" name="Google Shape;168;p20"/>
          <p:cNvSpPr txBox="1"/>
          <p:nvPr/>
        </p:nvSpPr>
        <p:spPr>
          <a:xfrm>
            <a:off x="523873" y="5724663"/>
            <a:ext cx="923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pt-BR" sz="3200" b="1" i="1">
                <a:solidFill>
                  <a:srgbClr val="D13827"/>
                </a:solidFill>
              </a:rPr>
              <a:t>44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2085475" y="5724675"/>
            <a:ext cx="1397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3200" b="1" i="1">
                <a:solidFill>
                  <a:srgbClr val="D13827"/>
                </a:solidFill>
              </a:rPr>
              <a:t>28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r="-223"/>
          <a:stretch/>
        </p:blipFill>
        <p:spPr>
          <a:xfrm>
            <a:off x="6137189" y="548102"/>
            <a:ext cx="3013495" cy="630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1" descr="PPorto—branco—opa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895" y="147933"/>
            <a:ext cx="1213313" cy="26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523874" y="1238747"/>
            <a:ext cx="5334600" cy="306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ESTG</a:t>
            </a:r>
            <a:endParaRPr lang="pt-BR" sz="1800" b="1" baseline="30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Escola Superior de Tecnologia e Gestão,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Vale do Sousa e Baixo Tâmega,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itself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1999, as a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r>
              <a:rPr lang="pt-B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u="sng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articulates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business world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employability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meeting regional </a:t>
            </a:r>
            <a:r>
              <a:rPr lang="pt-BR" sz="1600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pt-BR" sz="1600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u="sng" dirty="0"/>
          </a:p>
        </p:txBody>
      </p:sp>
      <p:sp>
        <p:nvSpPr>
          <p:cNvPr id="179" name="Google Shape;179;p21"/>
          <p:cNvSpPr txBox="1"/>
          <p:nvPr/>
        </p:nvSpPr>
        <p:spPr>
          <a:xfrm>
            <a:off x="523874" y="5715302"/>
            <a:ext cx="1476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pt-BR" sz="3200" b="1" i="1">
                <a:solidFill>
                  <a:srgbClr val="D13827"/>
                </a:solidFill>
              </a:rPr>
              <a:t>779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2528249" y="5715302"/>
            <a:ext cx="1323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solidFill>
                  <a:srgbClr val="D13827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3200" b="1" i="1">
                <a:solidFill>
                  <a:srgbClr val="D13827"/>
                </a:solidFill>
              </a:rPr>
              <a:t>27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Staff</a:t>
            </a:r>
            <a:endParaRPr/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873" y="548104"/>
            <a:ext cx="3000127" cy="630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Microsoft Macintosh PowerPoint</Application>
  <PresentationFormat>On-screen Show (4:3)</PresentationFormat>
  <Paragraphs>191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Jose Morais</cp:lastModifiedBy>
  <cp:revision>1</cp:revision>
  <dcterms:modified xsi:type="dcterms:W3CDTF">2022-07-01T12:11:50Z</dcterms:modified>
</cp:coreProperties>
</file>