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8" r:id="rId15"/>
    <p:sldId id="272" r:id="rId16"/>
    <p:sldId id="279" r:id="rId17"/>
    <p:sldId id="276" r:id="rId18"/>
    <p:sldId id="281" r:id="rId19"/>
    <p:sldId id="282" r:id="rId20"/>
    <p:sldId id="273" r:id="rId21"/>
    <p:sldId id="277" r:id="rId22"/>
    <p:sldId id="280" r:id="rId23"/>
    <p:sldId id="274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3827"/>
    <a:srgbClr val="1A17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730" autoAdjust="0"/>
    <p:restoredTop sz="94684"/>
  </p:normalViewPr>
  <p:slideViewPr>
    <p:cSldViewPr snapToGrid="0" snapToObjects="1">
      <p:cViewPr varScale="1">
        <p:scale>
          <a:sx n="104" d="100"/>
          <a:sy n="104" d="100"/>
        </p:scale>
        <p:origin x="200" y="5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D13A2-3062-8C46-8453-E27BFC05E066}" type="datetimeFigureOut">
              <a:rPr lang="es-ES_tradnl" smtClean="0"/>
              <a:t>30/7/19</a:t>
            </a:fld>
            <a:endParaRPr lang="es-ES_tradnl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pt-PT"/>
              <a:t>Editar os estilos de texto do Modelo Global
Segundo nível
Terceiro nível
Quarto nível
Quinto nível</a:t>
            </a:r>
            <a:endParaRPr lang="es-ES_tradnl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95128-15B4-5E49-985E-C9A12BC1FEF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60900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D95128-15B4-5E49-985E-C9A12BC1FEF1}" type="slidenum">
              <a:rPr lang="es-ES_tradnl" smtClean="0"/>
              <a:t>16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140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692C-3577-F745-8DF3-D399A394EE18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27942-0F31-8246-9E69-0AE29DBBE5E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163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692C-3577-F745-8DF3-D399A394EE18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27942-0F31-8246-9E69-0AE29DBBE5E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00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692C-3577-F745-8DF3-D399A394EE18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27942-0F31-8246-9E69-0AE29DBBE5E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171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692C-3577-F745-8DF3-D399A394EE18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27942-0F31-8246-9E69-0AE29DBBE5E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45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692C-3577-F745-8DF3-D399A394EE18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27942-0F31-8246-9E69-0AE29DBBE5E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482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692C-3577-F745-8DF3-D399A394EE18}" type="datetimeFigureOut">
              <a:rPr lang="en-US" smtClean="0"/>
              <a:t>7/30/19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27942-0F31-8246-9E69-0AE29DBBE5E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044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692C-3577-F745-8DF3-D399A394EE18}" type="datetimeFigureOut">
              <a:rPr lang="en-US" smtClean="0"/>
              <a:t>7/30/19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27942-0F31-8246-9E69-0AE29DBBE5E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48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692C-3577-F745-8DF3-D399A394EE18}" type="datetimeFigureOut">
              <a:rPr lang="en-US" smtClean="0"/>
              <a:t>7/30/19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27942-0F31-8246-9E69-0AE29DBBE5E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63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692C-3577-F745-8DF3-D399A394EE18}" type="datetimeFigureOut">
              <a:rPr lang="en-US" smtClean="0"/>
              <a:t>7/30/19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27942-0F31-8246-9E69-0AE29DBBE5E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814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692C-3577-F745-8DF3-D399A394EE18}" type="datetimeFigureOut">
              <a:rPr lang="en-US" smtClean="0"/>
              <a:t>7/30/19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27942-0F31-8246-9E69-0AE29DBBE5E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180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692C-3577-F745-8DF3-D399A394EE18}" type="datetimeFigureOut">
              <a:rPr lang="en-US" smtClean="0"/>
              <a:t>7/30/19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27942-0F31-8246-9E69-0AE29DBBE5E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861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7692C-3577-F745-8DF3-D399A394EE18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27942-0F31-8246-9E69-0AE29DBBE5E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506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6684" y="0"/>
            <a:ext cx="9150684" cy="6858000"/>
          </a:xfrm>
          <a:prstGeom prst="rect">
            <a:avLst/>
          </a:prstGeom>
          <a:solidFill>
            <a:srgbClr val="1A17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PPorto—branco—opaco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3778" y="1141747"/>
            <a:ext cx="5364800" cy="117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64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8105"/>
            <a:ext cx="9144000" cy="63098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6684" y="0"/>
            <a:ext cx="9150684" cy="548105"/>
          </a:xfrm>
          <a:prstGeom prst="rect">
            <a:avLst/>
          </a:prstGeom>
          <a:solidFill>
            <a:srgbClr val="1A17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PPorto—branco—opaco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895" y="147933"/>
            <a:ext cx="1213313" cy="2664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4528" y="86907"/>
            <a:ext cx="3261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  <a:t>PORTO POLYTECHNIC</a:t>
            </a:r>
            <a:b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</a:br>
            <a:r>
              <a:rPr lang="en-US" sz="1000" dirty="0">
                <a:solidFill>
                  <a:srgbClr val="D13827"/>
                </a:solidFill>
                <a:latin typeface="Porto Sans"/>
                <a:cs typeface="Porto Sans"/>
              </a:rPr>
              <a:t>SCHOOL OF HEALTH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3874" y="1230348"/>
            <a:ext cx="5304395" cy="362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latin typeface="Porto Sans"/>
                <a:cs typeface="Porto Sans"/>
              </a:rPr>
              <a:t>SCHOOL OF HEALTH</a:t>
            </a:r>
          </a:p>
          <a:p>
            <a:r>
              <a:rPr lang="pt-BR" baseline="30000" dirty="0">
                <a:latin typeface="Porto Sans Light"/>
                <a:cs typeface="Porto Sans Light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Porto Sans Light"/>
                <a:cs typeface="Porto Sans Light"/>
              </a:rPr>
              <a:t>Escola Superior de Saúde </a:t>
            </a:r>
            <a:r>
              <a:rPr lang="pt-BR" sz="1400" dirty="0" err="1">
                <a:latin typeface="Porto Sans Light"/>
                <a:cs typeface="Porto Sans Light"/>
              </a:rPr>
              <a:t>is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the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largest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Portuguese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higher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education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institution</a:t>
            </a:r>
            <a:r>
              <a:rPr lang="pt-BR" sz="1400" dirty="0">
                <a:latin typeface="Porto Sans Light"/>
                <a:cs typeface="Porto Sans Light"/>
              </a:rPr>
              <a:t> in </a:t>
            </a:r>
            <a:r>
              <a:rPr lang="pt-BR" sz="1400" dirty="0" err="1">
                <a:latin typeface="Porto Sans Light"/>
                <a:cs typeface="Porto Sans Light"/>
              </a:rPr>
              <a:t>the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area</a:t>
            </a:r>
            <a:r>
              <a:rPr lang="pt-BR" sz="1400" dirty="0">
                <a:latin typeface="Porto Sans Light"/>
                <a:cs typeface="Porto Sans Light"/>
              </a:rPr>
              <a:t> of </a:t>
            </a:r>
            <a:r>
              <a:rPr lang="pt-BR" sz="1400" dirty="0" err="1">
                <a:latin typeface="Porto Sans Light"/>
                <a:cs typeface="Porto Sans Light"/>
              </a:rPr>
              <a:t>healthcare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technologies</a:t>
            </a:r>
            <a:r>
              <a:rPr lang="pt-BR" sz="1400" dirty="0">
                <a:latin typeface="Porto Sans Light"/>
                <a:cs typeface="Porto Sans Light"/>
              </a:rPr>
              <a:t>. </a:t>
            </a:r>
            <a:r>
              <a:rPr lang="pt-BR" sz="1400" dirty="0" err="1">
                <a:latin typeface="Porto Sans Light"/>
                <a:cs typeface="Porto Sans Light"/>
              </a:rPr>
              <a:t>With</a:t>
            </a:r>
            <a:r>
              <a:rPr lang="pt-BR" sz="1400" dirty="0">
                <a:latin typeface="Porto Sans Light"/>
                <a:cs typeface="Porto Sans Light"/>
              </a:rPr>
              <a:t> its 2,445 </a:t>
            </a:r>
            <a:r>
              <a:rPr lang="pt-BR" sz="1400" dirty="0" err="1">
                <a:latin typeface="Porto Sans Light"/>
                <a:cs typeface="Porto Sans Light"/>
              </a:rPr>
              <a:t>students</a:t>
            </a:r>
            <a:r>
              <a:rPr lang="pt-BR" sz="1400" dirty="0">
                <a:latin typeface="Porto Sans Light"/>
                <a:cs typeface="Porto Sans Light"/>
              </a:rPr>
              <a:t>, 275 </a:t>
            </a:r>
            <a:r>
              <a:rPr lang="pt-BR" sz="1400" dirty="0" err="1">
                <a:latin typeface="Porto Sans Light"/>
                <a:cs typeface="Porto Sans Light"/>
              </a:rPr>
              <a:t>teaching</a:t>
            </a:r>
            <a:r>
              <a:rPr lang="pt-BR" sz="1400" dirty="0">
                <a:latin typeface="Porto Sans Light"/>
                <a:cs typeface="Porto Sans Light"/>
              </a:rPr>
              <a:t> staff </a:t>
            </a:r>
            <a:r>
              <a:rPr lang="pt-BR" sz="1400" dirty="0" err="1">
                <a:latin typeface="Porto Sans Light"/>
                <a:cs typeface="Porto Sans Light"/>
              </a:rPr>
              <a:t>members</a:t>
            </a:r>
            <a:r>
              <a:rPr lang="pt-BR" sz="1400" dirty="0">
                <a:latin typeface="Porto Sans Light"/>
                <a:cs typeface="Porto Sans Light"/>
              </a:rPr>
              <a:t>, 12 </a:t>
            </a:r>
            <a:r>
              <a:rPr lang="pt-BR" sz="1400" dirty="0" err="1">
                <a:latin typeface="Porto Sans Light"/>
                <a:cs typeface="Porto Sans Light"/>
              </a:rPr>
              <a:t>undergraduate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degrees</a:t>
            </a:r>
            <a:r>
              <a:rPr lang="pt-BR" sz="1400" dirty="0">
                <a:latin typeface="Porto Sans Light"/>
                <a:cs typeface="Porto Sans Light"/>
              </a:rPr>
              <a:t>, </a:t>
            </a:r>
            <a:r>
              <a:rPr lang="pt-BR" sz="1400" dirty="0" err="1">
                <a:latin typeface="Porto Sans Light"/>
                <a:cs typeface="Porto Sans Light"/>
              </a:rPr>
              <a:t>seven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masters</a:t>
            </a:r>
            <a:r>
              <a:rPr lang="pt-BR" sz="1400" dirty="0">
                <a:latin typeface="Porto Sans Light"/>
                <a:cs typeface="Porto Sans Light"/>
              </a:rPr>
              <a:t>’ </a:t>
            </a:r>
            <a:r>
              <a:rPr lang="pt-BR" sz="1400" dirty="0" err="1">
                <a:latin typeface="Porto Sans Light"/>
                <a:cs typeface="Porto Sans Light"/>
              </a:rPr>
              <a:t>degrees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and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several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continuing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education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courses</a:t>
            </a:r>
            <a:r>
              <a:rPr lang="pt-BR" sz="1400" dirty="0">
                <a:latin typeface="Porto Sans Light"/>
                <a:cs typeface="Porto Sans Light"/>
              </a:rPr>
              <a:t>, </a:t>
            </a:r>
            <a:r>
              <a:rPr lang="pt-BR" sz="1400" dirty="0" err="1">
                <a:latin typeface="Porto Sans Light"/>
                <a:cs typeface="Porto Sans Light"/>
              </a:rPr>
              <a:t>the</a:t>
            </a:r>
            <a:r>
              <a:rPr lang="pt-BR" sz="1400" dirty="0">
                <a:latin typeface="Porto Sans Light"/>
                <a:cs typeface="Porto Sans Light"/>
              </a:rPr>
              <a:t> School </a:t>
            </a:r>
            <a:r>
              <a:rPr lang="pt-BR" sz="1400" dirty="0" err="1">
                <a:latin typeface="Porto Sans Light"/>
                <a:cs typeface="Porto Sans Light"/>
              </a:rPr>
              <a:t>is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the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third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biggest</a:t>
            </a:r>
            <a:r>
              <a:rPr lang="pt-BR" sz="1400" dirty="0">
                <a:latin typeface="Porto Sans Light"/>
                <a:cs typeface="Porto Sans Light"/>
              </a:rPr>
              <a:t> in P.PORTO.</a:t>
            </a:r>
          </a:p>
          <a:p>
            <a:pPr lvl="0">
              <a:lnSpc>
                <a:spcPct val="150000"/>
              </a:lnSpc>
            </a:pPr>
            <a:r>
              <a:rPr lang="pt-BR" i="1" dirty="0">
                <a:solidFill>
                  <a:prstClr val="black"/>
                </a:solidFill>
                <a:latin typeface="Porto Serif"/>
                <a:cs typeface="Porto Serif"/>
              </a:rPr>
              <a:t>The </a:t>
            </a:r>
            <a:r>
              <a:rPr lang="pt-BR" i="1" dirty="0" err="1">
                <a:solidFill>
                  <a:prstClr val="black"/>
                </a:solidFill>
                <a:latin typeface="Porto Serif"/>
                <a:cs typeface="Porto Serif"/>
              </a:rPr>
              <a:t>most</a:t>
            </a:r>
            <a:r>
              <a:rPr lang="pt-BR" i="1" dirty="0">
                <a:solidFill>
                  <a:prstClr val="black"/>
                </a:solidFill>
                <a:latin typeface="Porto Serif"/>
                <a:cs typeface="Porto Serif"/>
              </a:rPr>
              <a:t> </a:t>
            </a:r>
            <a:r>
              <a:rPr lang="pt-BR" i="1" dirty="0" err="1">
                <a:solidFill>
                  <a:prstClr val="black"/>
                </a:solidFill>
                <a:latin typeface="Porto Serif"/>
                <a:cs typeface="Porto Serif"/>
              </a:rPr>
              <a:t>recent</a:t>
            </a:r>
            <a:r>
              <a:rPr lang="pt-BR" i="1" dirty="0">
                <a:solidFill>
                  <a:prstClr val="black"/>
                </a:solidFill>
                <a:latin typeface="Porto Serif"/>
                <a:cs typeface="Porto Serif"/>
              </a:rPr>
              <a:t> </a:t>
            </a:r>
            <a:r>
              <a:rPr lang="pt-BR" i="1" dirty="0" err="1">
                <a:solidFill>
                  <a:prstClr val="black"/>
                </a:solidFill>
                <a:latin typeface="Porto Serif"/>
                <a:cs typeface="Porto Serif"/>
              </a:rPr>
              <a:t>addition</a:t>
            </a:r>
            <a:r>
              <a:rPr lang="pt-BR" i="1" dirty="0">
                <a:solidFill>
                  <a:prstClr val="black"/>
                </a:solidFill>
                <a:latin typeface="Porto Serif"/>
                <a:cs typeface="Porto Serif"/>
              </a:rPr>
              <a:t> </a:t>
            </a:r>
            <a:r>
              <a:rPr lang="pt-BR" i="1" dirty="0" err="1">
                <a:solidFill>
                  <a:prstClr val="black"/>
                </a:solidFill>
                <a:latin typeface="Porto Serif"/>
                <a:cs typeface="Porto Serif"/>
              </a:rPr>
              <a:t>to</a:t>
            </a:r>
            <a:r>
              <a:rPr lang="pt-BR" i="1" dirty="0">
                <a:solidFill>
                  <a:prstClr val="black"/>
                </a:solidFill>
                <a:latin typeface="Porto Serif"/>
                <a:cs typeface="Porto Serif"/>
              </a:rPr>
              <a:t> </a:t>
            </a:r>
            <a:r>
              <a:rPr lang="pt-BR" i="1" dirty="0" err="1">
                <a:solidFill>
                  <a:prstClr val="black"/>
                </a:solidFill>
                <a:latin typeface="Porto Serif"/>
                <a:cs typeface="Porto Serif"/>
              </a:rPr>
              <a:t>one</a:t>
            </a:r>
            <a:r>
              <a:rPr lang="pt-BR" i="1" dirty="0">
                <a:solidFill>
                  <a:prstClr val="black"/>
                </a:solidFill>
                <a:latin typeface="Porto Serif"/>
                <a:cs typeface="Porto Serif"/>
              </a:rPr>
              <a:t> of </a:t>
            </a:r>
            <a:r>
              <a:rPr lang="pt-BR" i="1" dirty="0" err="1">
                <a:solidFill>
                  <a:prstClr val="black"/>
                </a:solidFill>
                <a:latin typeface="Porto Serif"/>
                <a:cs typeface="Porto Serif"/>
              </a:rPr>
              <a:t>Europe’s</a:t>
            </a:r>
            <a:r>
              <a:rPr lang="pt-BR" i="1" dirty="0">
                <a:solidFill>
                  <a:prstClr val="black"/>
                </a:solidFill>
                <a:latin typeface="Porto Serif"/>
                <a:cs typeface="Porto Serif"/>
              </a:rPr>
              <a:t> </a:t>
            </a:r>
            <a:r>
              <a:rPr lang="pt-BR" i="1" dirty="0" err="1">
                <a:solidFill>
                  <a:prstClr val="black"/>
                </a:solidFill>
                <a:latin typeface="Porto Serif"/>
                <a:cs typeface="Porto Serif"/>
              </a:rPr>
              <a:t>strongest</a:t>
            </a:r>
            <a:r>
              <a:rPr lang="pt-BR" i="1" dirty="0">
                <a:solidFill>
                  <a:prstClr val="black"/>
                </a:solidFill>
                <a:latin typeface="Porto Serif"/>
                <a:cs typeface="Porto Serif"/>
              </a:rPr>
              <a:t> </a:t>
            </a:r>
            <a:r>
              <a:rPr lang="pt-BR" i="1" dirty="0" err="1">
                <a:solidFill>
                  <a:prstClr val="black"/>
                </a:solidFill>
                <a:latin typeface="Porto Serif"/>
                <a:cs typeface="Porto Serif"/>
              </a:rPr>
              <a:t>health</a:t>
            </a:r>
            <a:r>
              <a:rPr lang="pt-BR" i="1" dirty="0">
                <a:solidFill>
                  <a:prstClr val="black"/>
                </a:solidFill>
                <a:latin typeface="Porto Serif"/>
                <a:cs typeface="Porto Serif"/>
              </a:rPr>
              <a:t> </a:t>
            </a:r>
            <a:r>
              <a:rPr lang="pt-BR" i="1" dirty="0" err="1">
                <a:solidFill>
                  <a:prstClr val="black"/>
                </a:solidFill>
                <a:latin typeface="Porto Serif"/>
                <a:cs typeface="Porto Serif"/>
              </a:rPr>
              <a:t>and</a:t>
            </a:r>
            <a:r>
              <a:rPr lang="pt-BR" i="1" dirty="0">
                <a:solidFill>
                  <a:prstClr val="black"/>
                </a:solidFill>
                <a:latin typeface="Porto Serif"/>
                <a:cs typeface="Porto Serif"/>
              </a:rPr>
              <a:t> </a:t>
            </a:r>
            <a:r>
              <a:rPr lang="pt-BR" i="1" dirty="0" err="1">
                <a:solidFill>
                  <a:prstClr val="black"/>
                </a:solidFill>
                <a:latin typeface="Porto Serif"/>
                <a:cs typeface="Porto Serif"/>
              </a:rPr>
              <a:t>science</a:t>
            </a:r>
            <a:r>
              <a:rPr lang="pt-BR" i="1" dirty="0">
                <a:solidFill>
                  <a:prstClr val="black"/>
                </a:solidFill>
                <a:latin typeface="Porto Serif"/>
                <a:cs typeface="Porto Serif"/>
              </a:rPr>
              <a:t> hubs, ESS leads </a:t>
            </a:r>
            <a:r>
              <a:rPr lang="pt-BR" i="1" dirty="0" err="1">
                <a:solidFill>
                  <a:prstClr val="black"/>
                </a:solidFill>
                <a:latin typeface="Porto Serif"/>
                <a:cs typeface="Porto Serif"/>
              </a:rPr>
              <a:t>the</a:t>
            </a:r>
            <a:r>
              <a:rPr lang="pt-BR" i="1" dirty="0">
                <a:solidFill>
                  <a:prstClr val="black"/>
                </a:solidFill>
                <a:latin typeface="Porto Serif"/>
                <a:cs typeface="Porto Serif"/>
              </a:rPr>
              <a:t> </a:t>
            </a:r>
            <a:r>
              <a:rPr lang="pt-BR" i="1" dirty="0" err="1">
                <a:solidFill>
                  <a:prstClr val="black"/>
                </a:solidFill>
                <a:latin typeface="Porto Serif"/>
                <a:cs typeface="Porto Serif"/>
              </a:rPr>
              <a:t>way</a:t>
            </a:r>
            <a:r>
              <a:rPr lang="pt-BR" i="1" dirty="0">
                <a:solidFill>
                  <a:prstClr val="black"/>
                </a:solidFill>
                <a:latin typeface="Porto Serif"/>
                <a:cs typeface="Porto Serif"/>
              </a:rPr>
              <a:t> in Health Technology </a:t>
            </a:r>
            <a:r>
              <a:rPr lang="pt-BR" i="1" dirty="0" err="1">
                <a:solidFill>
                  <a:prstClr val="black"/>
                </a:solidFill>
                <a:latin typeface="Porto Serif"/>
                <a:cs typeface="Porto Serif"/>
              </a:rPr>
              <a:t>Education</a:t>
            </a:r>
            <a:r>
              <a:rPr lang="pt-BR" i="1" dirty="0">
                <a:solidFill>
                  <a:prstClr val="black"/>
                </a:solidFill>
                <a:latin typeface="Porto Serif"/>
                <a:cs typeface="Porto Serif"/>
              </a:rPr>
              <a:t>.</a:t>
            </a:r>
          </a:p>
          <a:p>
            <a:pPr>
              <a:lnSpc>
                <a:spcPct val="150000"/>
              </a:lnSpc>
            </a:pPr>
            <a:endParaRPr lang="pt-BR" sz="900" i="1" dirty="0">
              <a:latin typeface="Porto Serif"/>
              <a:cs typeface="Porto Serif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3874" y="5536660"/>
            <a:ext cx="126736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"/>
                <a:cs typeface="Porto Serif"/>
              </a:rPr>
              <a:t>2.415</a:t>
            </a:r>
          </a:p>
          <a:p>
            <a:pPr algn="ctr"/>
            <a:r>
              <a:rPr lang="en-US" sz="1100" dirty="0">
                <a:latin typeface="Porto Sans Light"/>
                <a:cs typeface="Porto Sans Light"/>
              </a:rPr>
              <a:t>Students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59318" y="5536660"/>
            <a:ext cx="121770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"/>
                <a:cs typeface="Porto Serif"/>
              </a:rPr>
              <a:t>298</a:t>
            </a:r>
          </a:p>
          <a:p>
            <a:pPr algn="ctr"/>
            <a:r>
              <a:rPr lang="en-US" sz="1100" dirty="0">
                <a:latin typeface="Porto Sans Light"/>
                <a:cs typeface="Porto Sans Light"/>
              </a:rPr>
              <a:t>Teaching Staff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3874" y="4781334"/>
            <a:ext cx="1903630" cy="56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600" b="1" dirty="0">
                <a:latin typeface="Porto Sans"/>
                <a:cs typeface="Porto Sans"/>
              </a:rPr>
              <a:t>A</a:t>
            </a:r>
            <a:r>
              <a:rPr lang="en-US" sz="600" dirty="0">
                <a:latin typeface="Porto Sans Light"/>
                <a:cs typeface="Porto Sans Light"/>
              </a:rPr>
              <a:t> RUA DR. ANTÓNIO BERNARDINO DE ALMEIDA, 400</a:t>
            </a:r>
          </a:p>
          <a:p>
            <a:pPr>
              <a:lnSpc>
                <a:spcPct val="130000"/>
              </a:lnSpc>
            </a:pPr>
            <a:r>
              <a:rPr lang="en-US" sz="600" dirty="0">
                <a:latin typeface="Porto Sans Light"/>
                <a:cs typeface="Porto Sans Light"/>
              </a:rPr>
              <a:t>4200-072 PORTO, PORTUGAL</a:t>
            </a:r>
          </a:p>
          <a:p>
            <a:pPr>
              <a:lnSpc>
                <a:spcPct val="130000"/>
              </a:lnSpc>
            </a:pPr>
            <a:r>
              <a:rPr lang="en-US" sz="600" b="1" dirty="0">
                <a:latin typeface="Porto Sans"/>
                <a:cs typeface="Porto Sans"/>
              </a:rPr>
              <a:t>T </a:t>
            </a:r>
            <a:r>
              <a:rPr lang="en-US" sz="600" dirty="0">
                <a:latin typeface="Porto Sans Light"/>
                <a:cs typeface="Porto Sans Light"/>
              </a:rPr>
              <a:t>222 061 000 </a:t>
            </a:r>
            <a:r>
              <a:rPr lang="en-US" sz="600" b="1" dirty="0">
                <a:latin typeface="Porto Sans"/>
                <a:cs typeface="Porto Sans"/>
              </a:rPr>
              <a:t>F</a:t>
            </a:r>
            <a:r>
              <a:rPr lang="en-US" sz="600" dirty="0">
                <a:latin typeface="Porto Sans Light"/>
                <a:cs typeface="Porto Sans Light"/>
              </a:rPr>
              <a:t> 222 061 001</a:t>
            </a:r>
          </a:p>
          <a:p>
            <a:pPr>
              <a:lnSpc>
                <a:spcPct val="130000"/>
              </a:lnSpc>
            </a:pPr>
            <a:r>
              <a:rPr lang="en-US" sz="600" b="1" dirty="0">
                <a:latin typeface="Porto Sans"/>
                <a:cs typeface="Porto Sans"/>
              </a:rPr>
              <a:t>E</a:t>
            </a:r>
            <a:r>
              <a:rPr lang="en-US" sz="600" dirty="0">
                <a:latin typeface="Porto Sans Light"/>
                <a:cs typeface="Porto Sans Light"/>
              </a:rPr>
              <a:t> GERAL@ESS.IPP.PT </a:t>
            </a:r>
            <a:r>
              <a:rPr lang="en-US" sz="600" b="1" dirty="0">
                <a:latin typeface="Porto Sans"/>
                <a:cs typeface="Porto Sans"/>
              </a:rPr>
              <a:t>W</a:t>
            </a:r>
            <a:r>
              <a:rPr lang="en-US" sz="600" dirty="0">
                <a:latin typeface="Porto Sans Light"/>
                <a:cs typeface="Porto Sans Light"/>
              </a:rPr>
              <a:t> ESS.IPP.PT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653" y="548105"/>
            <a:ext cx="2989347" cy="630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410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8105"/>
            <a:ext cx="9144000" cy="63098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6684" y="0"/>
            <a:ext cx="9150684" cy="548105"/>
          </a:xfrm>
          <a:prstGeom prst="rect">
            <a:avLst/>
          </a:prstGeom>
          <a:solidFill>
            <a:srgbClr val="1A17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PPorto—branco—opaco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895" y="147933"/>
            <a:ext cx="1213313" cy="2664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4528" y="86907"/>
            <a:ext cx="3261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  <a:t>PORTO POLYTECHNIC</a:t>
            </a:r>
            <a:b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</a:br>
            <a:r>
              <a:rPr lang="en-US" sz="1000" dirty="0">
                <a:solidFill>
                  <a:srgbClr val="D13827"/>
                </a:solidFill>
                <a:latin typeface="Porto Sans"/>
                <a:cs typeface="Porto Sans"/>
              </a:rPr>
              <a:t>SCHOOL OF HOSPITALITY AND TOURISM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3876" y="1230348"/>
            <a:ext cx="501568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latin typeface="Porto Sans"/>
                <a:cs typeface="Porto Sans"/>
              </a:rPr>
              <a:t>SCHOOL OF HOSPITALITY AND TOURISM</a:t>
            </a:r>
          </a:p>
          <a:p>
            <a:r>
              <a:rPr lang="pt-BR" baseline="30000" dirty="0">
                <a:latin typeface="Porto Sans Light"/>
                <a:cs typeface="Porto Sans Light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Porto Sans Light"/>
                <a:cs typeface="Porto Sans Light"/>
              </a:rPr>
              <a:t>As a centre of </a:t>
            </a:r>
            <a:r>
              <a:rPr lang="pt-BR" sz="1400" dirty="0" err="1">
                <a:latin typeface="Porto Sans Light"/>
                <a:cs typeface="Porto Sans Light"/>
              </a:rPr>
              <a:t>excellence</a:t>
            </a:r>
            <a:r>
              <a:rPr lang="pt-BR" sz="1400" dirty="0">
                <a:latin typeface="Porto Sans Light"/>
                <a:cs typeface="Porto Sans Light"/>
              </a:rPr>
              <a:t> in </a:t>
            </a:r>
            <a:r>
              <a:rPr lang="pt-BR" sz="1400" dirty="0" err="1">
                <a:latin typeface="Porto Sans Light"/>
                <a:cs typeface="Porto Sans Light"/>
              </a:rPr>
              <a:t>teaching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and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research</a:t>
            </a:r>
            <a:r>
              <a:rPr lang="pt-BR" sz="1400" dirty="0">
                <a:latin typeface="Porto Sans Light"/>
                <a:cs typeface="Porto Sans Light"/>
              </a:rPr>
              <a:t>, </a:t>
            </a:r>
            <a:r>
              <a:rPr lang="pt-BR" sz="1400" dirty="0" err="1">
                <a:latin typeface="Porto Sans Light"/>
                <a:cs typeface="Porto Sans Light"/>
              </a:rPr>
              <a:t>the</a:t>
            </a:r>
            <a:r>
              <a:rPr lang="pt-BR" sz="1400" dirty="0">
                <a:latin typeface="Porto Sans Light"/>
                <a:cs typeface="Porto Sans Light"/>
              </a:rPr>
              <a:t> Escola Superior de Hotelaria e Turismo </a:t>
            </a:r>
            <a:r>
              <a:rPr lang="pt-BR" sz="1400" dirty="0" err="1">
                <a:latin typeface="Porto Sans Light"/>
                <a:cs typeface="Porto Sans Light"/>
              </a:rPr>
              <a:t>is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placed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at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the</a:t>
            </a:r>
            <a:r>
              <a:rPr lang="pt-BR" sz="1400" dirty="0">
                <a:latin typeface="Porto Sans Light"/>
                <a:cs typeface="Porto Sans Light"/>
              </a:rPr>
              <a:t> top of </a:t>
            </a:r>
            <a:r>
              <a:rPr lang="pt-BR" sz="1400" dirty="0" err="1">
                <a:latin typeface="Porto Sans Light"/>
                <a:cs typeface="Porto Sans Light"/>
              </a:rPr>
              <a:t>mind</a:t>
            </a:r>
            <a:r>
              <a:rPr lang="pt-BR" sz="1400" dirty="0">
                <a:latin typeface="Porto Sans Light"/>
                <a:cs typeface="Porto Sans Light"/>
              </a:rPr>
              <a:t> of </a:t>
            </a:r>
            <a:r>
              <a:rPr lang="pt-BR" sz="1400" dirty="0" err="1">
                <a:latin typeface="Porto Sans Light"/>
                <a:cs typeface="Porto Sans Light"/>
              </a:rPr>
              <a:t>the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market</a:t>
            </a:r>
            <a:r>
              <a:rPr lang="pt-BR" sz="1400" dirty="0">
                <a:latin typeface="Porto Sans Light"/>
                <a:cs typeface="Porto Sans Light"/>
              </a:rPr>
              <a:t>, </a:t>
            </a:r>
            <a:r>
              <a:rPr lang="pt-BR" sz="1400" dirty="0" err="1">
                <a:latin typeface="Porto Sans Light"/>
                <a:cs typeface="Porto Sans Light"/>
              </a:rPr>
              <a:t>providing</a:t>
            </a:r>
            <a:r>
              <a:rPr lang="pt-BR" sz="1400" dirty="0">
                <a:latin typeface="Porto Sans Light"/>
                <a:cs typeface="Porto Sans Light"/>
              </a:rPr>
              <a:t> a </a:t>
            </a:r>
            <a:r>
              <a:rPr lang="pt-BR" sz="1400" dirty="0" err="1">
                <a:latin typeface="Porto Sans Light"/>
                <a:cs typeface="Porto Sans Light"/>
              </a:rPr>
              <a:t>sustainable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and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innovative</a:t>
            </a:r>
            <a:r>
              <a:rPr lang="pt-BR" sz="1400" dirty="0">
                <a:latin typeface="Porto Sans Light"/>
                <a:cs typeface="Porto Sans Light"/>
              </a:rPr>
              <a:t> training </a:t>
            </a:r>
            <a:r>
              <a:rPr lang="pt-BR" sz="1400" dirty="0" err="1">
                <a:latin typeface="Porto Sans Light"/>
                <a:cs typeface="Porto Sans Light"/>
              </a:rPr>
              <a:t>model</a:t>
            </a:r>
            <a:r>
              <a:rPr lang="pt-BR" sz="1400" dirty="0">
                <a:latin typeface="Porto Sans Light"/>
                <a:cs typeface="Porto Sans Light"/>
              </a:rPr>
              <a:t>.</a:t>
            </a:r>
            <a:endParaRPr lang="pt-BR" sz="900" i="1" dirty="0">
              <a:latin typeface="Porto Serif"/>
              <a:cs typeface="Porto Serif"/>
            </a:endParaRPr>
          </a:p>
          <a:p>
            <a:pPr>
              <a:lnSpc>
                <a:spcPct val="150000"/>
              </a:lnSpc>
            </a:pPr>
            <a:r>
              <a:rPr lang="pt-BR" i="1" dirty="0" err="1">
                <a:latin typeface="Porto Serif"/>
                <a:cs typeface="Porto Serif"/>
              </a:rPr>
              <a:t>We</a:t>
            </a:r>
            <a:r>
              <a:rPr lang="pt-BR" i="1" dirty="0">
                <a:latin typeface="Porto Serif"/>
                <a:cs typeface="Porto Serif"/>
              </a:rPr>
              <a:t> </a:t>
            </a:r>
            <a:r>
              <a:rPr lang="pt-BR" i="1" dirty="0" err="1">
                <a:latin typeface="Porto Serif"/>
                <a:cs typeface="Porto Serif"/>
              </a:rPr>
              <a:t>develop</a:t>
            </a:r>
            <a:r>
              <a:rPr lang="pt-BR" i="1" dirty="0">
                <a:latin typeface="Porto Serif"/>
                <a:cs typeface="Porto Serif"/>
              </a:rPr>
              <a:t> </a:t>
            </a:r>
            <a:r>
              <a:rPr lang="pt-BR" i="1" dirty="0" err="1">
                <a:latin typeface="Porto Serif"/>
                <a:cs typeface="Porto Serif"/>
              </a:rPr>
              <a:t>selected</a:t>
            </a:r>
            <a:r>
              <a:rPr lang="pt-BR" i="1" dirty="0">
                <a:latin typeface="Porto Serif"/>
                <a:cs typeface="Porto Serif"/>
              </a:rPr>
              <a:t> </a:t>
            </a:r>
            <a:r>
              <a:rPr lang="pt-BR" i="1" dirty="0" err="1">
                <a:latin typeface="Porto Serif"/>
                <a:cs typeface="Porto Serif"/>
              </a:rPr>
              <a:t>strategies</a:t>
            </a:r>
            <a:r>
              <a:rPr lang="pt-BR" i="1" dirty="0">
                <a:latin typeface="Porto Serif"/>
                <a:cs typeface="Porto Serif"/>
              </a:rPr>
              <a:t>, </a:t>
            </a:r>
            <a:r>
              <a:rPr lang="pt-BR" i="1" dirty="0" err="1">
                <a:latin typeface="Porto Serif"/>
                <a:cs typeface="Porto Serif"/>
              </a:rPr>
              <a:t>not</a:t>
            </a:r>
            <a:r>
              <a:rPr lang="pt-BR" i="1" dirty="0">
                <a:latin typeface="Porto Serif"/>
                <a:cs typeface="Porto Serif"/>
              </a:rPr>
              <a:t> </a:t>
            </a:r>
            <a:r>
              <a:rPr lang="pt-BR" i="1" dirty="0" err="1">
                <a:latin typeface="Porto Serif"/>
                <a:cs typeface="Porto Serif"/>
              </a:rPr>
              <a:t>only</a:t>
            </a:r>
            <a:r>
              <a:rPr lang="pt-BR" i="1" dirty="0">
                <a:latin typeface="Porto Serif"/>
                <a:cs typeface="Porto Serif"/>
              </a:rPr>
              <a:t> for </a:t>
            </a:r>
            <a:r>
              <a:rPr lang="pt-BR" i="1" dirty="0" err="1">
                <a:latin typeface="Porto Serif"/>
                <a:cs typeface="Porto Serif"/>
              </a:rPr>
              <a:t>teaching</a:t>
            </a:r>
            <a:r>
              <a:rPr lang="pt-BR" i="1" dirty="0">
                <a:latin typeface="Porto Serif"/>
                <a:cs typeface="Porto Serif"/>
              </a:rPr>
              <a:t> </a:t>
            </a:r>
            <a:r>
              <a:rPr lang="pt-BR" i="1" dirty="0" err="1">
                <a:latin typeface="Porto Serif"/>
                <a:cs typeface="Porto Serif"/>
              </a:rPr>
              <a:t>and</a:t>
            </a:r>
            <a:r>
              <a:rPr lang="pt-BR" i="1" dirty="0">
                <a:latin typeface="Porto Serif"/>
                <a:cs typeface="Porto Serif"/>
              </a:rPr>
              <a:t> </a:t>
            </a:r>
            <a:r>
              <a:rPr lang="pt-BR" i="1" dirty="0" err="1">
                <a:latin typeface="Porto Serif"/>
                <a:cs typeface="Porto Serif"/>
              </a:rPr>
              <a:t>research</a:t>
            </a:r>
            <a:r>
              <a:rPr lang="pt-BR" i="1" dirty="0">
                <a:latin typeface="Porto Serif"/>
                <a:cs typeface="Porto Serif"/>
              </a:rPr>
              <a:t> </a:t>
            </a:r>
            <a:r>
              <a:rPr lang="pt-BR" i="1" dirty="0" err="1">
                <a:latin typeface="Porto Serif"/>
                <a:cs typeface="Porto Serif"/>
              </a:rPr>
              <a:t>but</a:t>
            </a:r>
            <a:r>
              <a:rPr lang="pt-BR" i="1" dirty="0">
                <a:latin typeface="Porto Serif"/>
                <a:cs typeface="Porto Serif"/>
              </a:rPr>
              <a:t> </a:t>
            </a:r>
            <a:r>
              <a:rPr lang="pt-BR" i="1" dirty="0" err="1">
                <a:latin typeface="Porto Serif"/>
                <a:cs typeface="Porto Serif"/>
              </a:rPr>
              <a:t>also</a:t>
            </a:r>
            <a:r>
              <a:rPr lang="pt-BR" i="1" dirty="0">
                <a:latin typeface="Porto Serif"/>
                <a:cs typeface="Porto Serif"/>
              </a:rPr>
              <a:t> for </a:t>
            </a:r>
            <a:r>
              <a:rPr lang="pt-BR" i="1" dirty="0" err="1">
                <a:latin typeface="Porto Serif"/>
                <a:cs typeface="Porto Serif"/>
              </a:rPr>
              <a:t>services</a:t>
            </a:r>
            <a:r>
              <a:rPr lang="pt-BR" i="1" dirty="0">
                <a:latin typeface="Porto Serif"/>
                <a:cs typeface="Porto Serif"/>
              </a:rPr>
              <a:t> </a:t>
            </a:r>
            <a:r>
              <a:rPr lang="pt-BR" i="1" dirty="0" err="1">
                <a:latin typeface="Porto Serif"/>
                <a:cs typeface="Porto Serif"/>
              </a:rPr>
              <a:t>provision</a:t>
            </a:r>
            <a:r>
              <a:rPr lang="pt-BR" i="1" dirty="0">
                <a:latin typeface="Porto Serif"/>
                <a:cs typeface="Porto Serif"/>
              </a:rPr>
              <a:t>, </a:t>
            </a:r>
            <a:r>
              <a:rPr lang="pt-BR" i="1" dirty="0" err="1">
                <a:latin typeface="Porto Serif"/>
                <a:cs typeface="Porto Serif"/>
              </a:rPr>
              <a:t>relationship</a:t>
            </a:r>
            <a:r>
              <a:rPr lang="pt-BR" i="1" dirty="0">
                <a:latin typeface="Porto Serif"/>
                <a:cs typeface="Porto Serif"/>
              </a:rPr>
              <a:t> </a:t>
            </a:r>
            <a:r>
              <a:rPr lang="pt-BR" i="1" dirty="0" err="1">
                <a:latin typeface="Porto Serif"/>
                <a:cs typeface="Porto Serif"/>
              </a:rPr>
              <a:t>with</a:t>
            </a:r>
            <a:r>
              <a:rPr lang="pt-BR" i="1" dirty="0">
                <a:latin typeface="Porto Serif"/>
                <a:cs typeface="Porto Serif"/>
              </a:rPr>
              <a:t> </a:t>
            </a:r>
            <a:r>
              <a:rPr lang="pt-BR" i="1" dirty="0" err="1">
                <a:latin typeface="Porto Serif"/>
                <a:cs typeface="Porto Serif"/>
              </a:rPr>
              <a:t>the</a:t>
            </a:r>
            <a:r>
              <a:rPr lang="pt-BR" i="1" dirty="0">
                <a:latin typeface="Porto Serif"/>
                <a:cs typeface="Porto Serif"/>
              </a:rPr>
              <a:t> </a:t>
            </a:r>
            <a:r>
              <a:rPr lang="pt-BR" i="1" dirty="0" err="1">
                <a:latin typeface="Porto Serif"/>
                <a:cs typeface="Porto Serif"/>
              </a:rPr>
              <a:t>community</a:t>
            </a:r>
            <a:r>
              <a:rPr lang="pt-BR" i="1" dirty="0">
                <a:latin typeface="Porto Serif"/>
                <a:cs typeface="Porto Serif"/>
              </a:rPr>
              <a:t>, </a:t>
            </a:r>
            <a:r>
              <a:rPr lang="pt-BR" i="1" dirty="0" err="1">
                <a:latin typeface="Porto Serif"/>
                <a:cs typeface="Porto Serif"/>
              </a:rPr>
              <a:t>establishing</a:t>
            </a:r>
            <a:r>
              <a:rPr lang="pt-BR" i="1" dirty="0">
                <a:latin typeface="Porto Serif"/>
                <a:cs typeface="Porto Serif"/>
              </a:rPr>
              <a:t> networks </a:t>
            </a:r>
            <a:r>
              <a:rPr lang="pt-BR" i="1" dirty="0" err="1">
                <a:latin typeface="Porto Serif"/>
                <a:cs typeface="Porto Serif"/>
              </a:rPr>
              <a:t>and</a:t>
            </a:r>
            <a:r>
              <a:rPr lang="pt-BR" i="1" dirty="0">
                <a:latin typeface="Porto Serif"/>
                <a:cs typeface="Porto Serif"/>
              </a:rPr>
              <a:t> </a:t>
            </a:r>
            <a:r>
              <a:rPr lang="pt-BR" i="1" dirty="0" err="1">
                <a:latin typeface="Porto Serif"/>
                <a:cs typeface="Porto Serif"/>
              </a:rPr>
              <a:t>partnerships</a:t>
            </a:r>
            <a:r>
              <a:rPr lang="pt-BR" i="1" dirty="0">
                <a:latin typeface="Porto Serif"/>
                <a:cs typeface="Porto Serif"/>
              </a:rPr>
              <a:t> </a:t>
            </a:r>
            <a:r>
              <a:rPr lang="pt-BR" i="1" dirty="0" err="1">
                <a:latin typeface="Porto Serif"/>
                <a:cs typeface="Porto Serif"/>
              </a:rPr>
              <a:t>and</a:t>
            </a:r>
            <a:r>
              <a:rPr lang="pt-BR" i="1" dirty="0">
                <a:latin typeface="Porto Serif"/>
                <a:cs typeface="Porto Serif"/>
              </a:rPr>
              <a:t> </a:t>
            </a:r>
            <a:r>
              <a:rPr lang="pt-BR" i="1" dirty="0" err="1">
                <a:latin typeface="Porto Serif"/>
                <a:cs typeface="Porto Serif"/>
              </a:rPr>
              <a:t>internationalisation</a:t>
            </a:r>
            <a:r>
              <a:rPr lang="pt-BR" i="1" dirty="0">
                <a:latin typeface="Porto Serif"/>
                <a:cs typeface="Porto Serif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3875" y="5651191"/>
            <a:ext cx="153002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"/>
                <a:cs typeface="Porto Serif"/>
              </a:rPr>
              <a:t>664</a:t>
            </a:r>
          </a:p>
          <a:p>
            <a:pPr algn="ctr"/>
            <a:r>
              <a:rPr lang="en-US" sz="1100" dirty="0">
                <a:latin typeface="Porto Sans Light"/>
                <a:cs typeface="Porto Sans Light"/>
              </a:rPr>
              <a:t>Students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92482" y="5644435"/>
            <a:ext cx="107118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"/>
                <a:cs typeface="Porto Serif"/>
              </a:rPr>
              <a:t>47</a:t>
            </a:r>
          </a:p>
          <a:p>
            <a:pPr algn="ctr"/>
            <a:r>
              <a:rPr lang="en-US" sz="1100" dirty="0">
                <a:latin typeface="Porto Sans Light"/>
                <a:cs typeface="Porto Sans Light"/>
              </a:rPr>
              <a:t>Teaching Staff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3875" y="4945729"/>
            <a:ext cx="1903630" cy="56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600" b="1" dirty="0">
                <a:latin typeface="Porto Sans"/>
                <a:cs typeface="Porto Sans"/>
              </a:rPr>
              <a:t>A</a:t>
            </a:r>
            <a:r>
              <a:rPr lang="en-US" sz="600" dirty="0">
                <a:latin typeface="Porto Sans Light"/>
                <a:cs typeface="Porto Sans Light"/>
              </a:rPr>
              <a:t> RUA D. SANCHO I, 981</a:t>
            </a:r>
          </a:p>
          <a:p>
            <a:pPr>
              <a:lnSpc>
                <a:spcPct val="130000"/>
              </a:lnSpc>
            </a:pPr>
            <a:r>
              <a:rPr lang="en-US" sz="600" dirty="0">
                <a:latin typeface="Porto Sans Light"/>
                <a:cs typeface="Porto Sans Light"/>
              </a:rPr>
              <a:t>4480-876 VILA DO CONDE, PORTUGAL</a:t>
            </a:r>
          </a:p>
          <a:p>
            <a:pPr>
              <a:lnSpc>
                <a:spcPct val="130000"/>
              </a:lnSpc>
            </a:pPr>
            <a:r>
              <a:rPr lang="en-US" sz="600" b="1" dirty="0">
                <a:latin typeface="Porto Sans"/>
                <a:cs typeface="Porto Sans"/>
              </a:rPr>
              <a:t>T </a:t>
            </a:r>
            <a:r>
              <a:rPr lang="en-US" sz="600" dirty="0">
                <a:latin typeface="Porto Sans Light"/>
                <a:cs typeface="Porto Sans Light"/>
              </a:rPr>
              <a:t>252 291 700 </a:t>
            </a:r>
            <a:r>
              <a:rPr lang="en-US" sz="600" b="1" dirty="0">
                <a:latin typeface="Porto Sans"/>
                <a:cs typeface="Porto Sans"/>
              </a:rPr>
              <a:t>F</a:t>
            </a:r>
            <a:r>
              <a:rPr lang="en-US" sz="600" dirty="0">
                <a:latin typeface="Porto Sans Light"/>
                <a:cs typeface="Porto Sans Light"/>
              </a:rPr>
              <a:t> 252 291 714</a:t>
            </a:r>
          </a:p>
          <a:p>
            <a:pPr>
              <a:lnSpc>
                <a:spcPct val="130000"/>
              </a:lnSpc>
            </a:pPr>
            <a:r>
              <a:rPr lang="en-US" sz="600" b="1" dirty="0">
                <a:latin typeface="Porto Sans"/>
                <a:cs typeface="Porto Sans"/>
              </a:rPr>
              <a:t>E</a:t>
            </a:r>
            <a:r>
              <a:rPr lang="en-US" sz="600" dirty="0">
                <a:latin typeface="Porto Sans Light"/>
                <a:cs typeface="Porto Sans Light"/>
              </a:rPr>
              <a:t> GERAL@ESHT.IPP.PT </a:t>
            </a:r>
            <a:r>
              <a:rPr lang="en-US" sz="600" b="1" dirty="0">
                <a:latin typeface="Porto Sans"/>
                <a:cs typeface="Porto Sans"/>
              </a:rPr>
              <a:t>W</a:t>
            </a:r>
            <a:r>
              <a:rPr lang="en-US" sz="600" dirty="0">
                <a:latin typeface="Porto Sans Light"/>
                <a:cs typeface="Porto Sans Light"/>
              </a:rPr>
              <a:t> ESHT.IPP.PT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7189" y="548104"/>
            <a:ext cx="3006811" cy="630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782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8105"/>
            <a:ext cx="9144000" cy="63098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6684" y="0"/>
            <a:ext cx="9150684" cy="548105"/>
          </a:xfrm>
          <a:prstGeom prst="rect">
            <a:avLst/>
          </a:prstGeom>
          <a:solidFill>
            <a:srgbClr val="1A17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PPorto—branco—opaco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895" y="147933"/>
            <a:ext cx="1213313" cy="2664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4528" y="86907"/>
            <a:ext cx="3261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  <a:t>PORTO POLYTECHNIC</a:t>
            </a:r>
            <a:b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</a:br>
            <a:r>
              <a:rPr lang="en-US" sz="1000" dirty="0">
                <a:solidFill>
                  <a:srgbClr val="D13827"/>
                </a:solidFill>
                <a:latin typeface="Porto Sans"/>
                <a:cs typeface="Porto Sans"/>
              </a:rPr>
              <a:t>SCHOOL OF MEDIA ARTS AND DESIGN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3876" y="1234109"/>
            <a:ext cx="4909361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latin typeface="Porto Sans"/>
                <a:cs typeface="Porto Sans"/>
              </a:rPr>
              <a:t>SCHOOL OF MEDIA ARTS AND DESIGN</a:t>
            </a:r>
          </a:p>
          <a:p>
            <a:r>
              <a:rPr lang="pt-BR" baseline="30000" dirty="0">
                <a:latin typeface="Porto Sans Light"/>
                <a:cs typeface="Porto Sans Light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Porto Sans Light"/>
                <a:cs typeface="Porto Sans Light"/>
              </a:rPr>
              <a:t>The Escola Superior de Media Artes e Design </a:t>
            </a:r>
            <a:r>
              <a:rPr lang="pt-BR" sz="1400" dirty="0" err="1">
                <a:latin typeface="Porto Sans Light"/>
                <a:cs typeface="Porto Sans Light"/>
              </a:rPr>
              <a:t>is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perceived</a:t>
            </a:r>
            <a:r>
              <a:rPr lang="pt-BR" sz="1400" dirty="0">
                <a:latin typeface="Porto Sans Light"/>
                <a:cs typeface="Porto Sans Light"/>
              </a:rPr>
              <a:t> as a </a:t>
            </a:r>
            <a:r>
              <a:rPr lang="pt-BR" sz="1400" dirty="0" err="1">
                <a:latin typeface="Porto Sans Light"/>
                <a:cs typeface="Porto Sans Light"/>
              </a:rPr>
              <a:t>national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and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international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reference</a:t>
            </a:r>
            <a:r>
              <a:rPr lang="pt-BR" sz="1400" dirty="0">
                <a:latin typeface="Porto Sans Light"/>
                <a:cs typeface="Porto Sans Light"/>
              </a:rPr>
              <a:t> in </a:t>
            </a:r>
            <a:r>
              <a:rPr lang="pt-BR" sz="1400" dirty="0" err="1">
                <a:latin typeface="Porto Sans Light"/>
                <a:cs typeface="Porto Sans Light"/>
              </a:rPr>
              <a:t>the</a:t>
            </a:r>
            <a:r>
              <a:rPr lang="pt-BR" sz="1400" dirty="0">
                <a:latin typeface="Porto Sans Light"/>
                <a:cs typeface="Porto Sans Light"/>
              </a:rPr>
              <a:t> training of </a:t>
            </a:r>
            <a:r>
              <a:rPr lang="pt-BR" sz="1400" dirty="0" err="1">
                <a:latin typeface="Porto Sans Light"/>
                <a:cs typeface="Porto Sans Light"/>
              </a:rPr>
              <a:t>competitive</a:t>
            </a:r>
            <a:r>
              <a:rPr lang="pt-BR" sz="1400" dirty="0">
                <a:latin typeface="Porto Sans Light"/>
                <a:cs typeface="Porto Sans Light"/>
              </a:rPr>
              <a:t>, </a:t>
            </a:r>
            <a:r>
              <a:rPr lang="pt-BR" sz="1400" dirty="0" err="1">
                <a:latin typeface="Porto Sans Light"/>
                <a:cs typeface="Porto Sans Light"/>
              </a:rPr>
              <a:t>creative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and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innovative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professionals</a:t>
            </a:r>
            <a:r>
              <a:rPr lang="pt-BR" sz="1400" dirty="0">
                <a:latin typeface="Porto Sans Light"/>
                <a:cs typeface="Porto Sans Light"/>
              </a:rPr>
              <a:t>, in </a:t>
            </a:r>
            <a:r>
              <a:rPr lang="pt-BR" sz="1400" dirty="0" err="1">
                <a:latin typeface="Porto Sans Light"/>
                <a:cs typeface="Porto Sans Light"/>
              </a:rPr>
              <a:t>the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areas</a:t>
            </a:r>
            <a:r>
              <a:rPr lang="pt-BR" sz="1400" dirty="0">
                <a:latin typeface="Porto Sans Light"/>
                <a:cs typeface="Porto Sans Light"/>
              </a:rPr>
              <a:t> of Design, </a:t>
            </a:r>
            <a:r>
              <a:rPr lang="pt-BR" sz="1400" dirty="0" err="1">
                <a:latin typeface="Porto Sans Light"/>
                <a:cs typeface="Porto Sans Light"/>
              </a:rPr>
              <a:t>Film</a:t>
            </a:r>
            <a:r>
              <a:rPr lang="pt-BR" sz="1400" dirty="0">
                <a:latin typeface="Porto Sans Light"/>
                <a:cs typeface="Porto Sans Light"/>
              </a:rPr>
              <a:t>, </a:t>
            </a:r>
            <a:r>
              <a:rPr lang="pt-BR" sz="1400" dirty="0" err="1">
                <a:latin typeface="Porto Sans Light"/>
                <a:cs typeface="Porto Sans Light"/>
              </a:rPr>
              <a:t>Photography</a:t>
            </a:r>
            <a:r>
              <a:rPr lang="pt-BR" sz="1400" dirty="0">
                <a:latin typeface="Porto Sans Light"/>
                <a:cs typeface="Porto Sans Light"/>
              </a:rPr>
              <a:t>, </a:t>
            </a:r>
            <a:r>
              <a:rPr lang="pt-BR" sz="1400" dirty="0" err="1">
                <a:latin typeface="Porto Sans Light"/>
                <a:cs typeface="Porto Sans Light"/>
              </a:rPr>
              <a:t>Multimedia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and</a:t>
            </a:r>
            <a:r>
              <a:rPr lang="pt-BR" sz="1400" dirty="0">
                <a:latin typeface="Porto Sans Light"/>
                <a:cs typeface="Porto Sans Light"/>
              </a:rPr>
              <a:t> Web.</a:t>
            </a:r>
            <a:endParaRPr lang="pt-BR" sz="900" i="1" dirty="0">
              <a:latin typeface="Porto Serif"/>
              <a:cs typeface="Porto Serif"/>
            </a:endParaRPr>
          </a:p>
          <a:p>
            <a:pPr>
              <a:lnSpc>
                <a:spcPct val="150000"/>
              </a:lnSpc>
            </a:pPr>
            <a:r>
              <a:rPr lang="pt-BR" i="1" dirty="0" err="1">
                <a:latin typeface="Porto Serif"/>
                <a:cs typeface="Porto Serif"/>
              </a:rPr>
              <a:t>We</a:t>
            </a:r>
            <a:r>
              <a:rPr lang="pt-BR" i="1" dirty="0">
                <a:latin typeface="Porto Serif"/>
                <a:cs typeface="Porto Serif"/>
              </a:rPr>
              <a:t> are </a:t>
            </a:r>
            <a:r>
              <a:rPr lang="pt-BR" i="1" dirty="0" err="1">
                <a:latin typeface="Porto Serif"/>
                <a:cs typeface="Porto Serif"/>
              </a:rPr>
              <a:t>one</a:t>
            </a:r>
            <a:r>
              <a:rPr lang="pt-BR" i="1" dirty="0">
                <a:latin typeface="Porto Serif"/>
                <a:cs typeface="Porto Serif"/>
              </a:rPr>
              <a:t> </a:t>
            </a:r>
            <a:r>
              <a:rPr lang="pt-BR" i="1" dirty="0" err="1">
                <a:latin typeface="Porto Serif"/>
                <a:cs typeface="Porto Serif"/>
              </a:rPr>
              <a:t>of</a:t>
            </a:r>
            <a:r>
              <a:rPr lang="pt-BR" i="1" dirty="0">
                <a:latin typeface="Porto Serif"/>
                <a:cs typeface="Porto Serif"/>
              </a:rPr>
              <a:t> </a:t>
            </a:r>
            <a:r>
              <a:rPr lang="pt-BR" i="1" dirty="0" err="1">
                <a:latin typeface="Porto Serif"/>
                <a:cs typeface="Porto Serif"/>
              </a:rPr>
              <a:t>the</a:t>
            </a:r>
            <a:r>
              <a:rPr lang="pt-BR" i="1" dirty="0">
                <a:latin typeface="Porto Serif"/>
                <a:cs typeface="Porto Serif"/>
              </a:rPr>
              <a:t> </a:t>
            </a:r>
            <a:r>
              <a:rPr lang="pt-BR" i="1" dirty="0" err="1">
                <a:latin typeface="Porto Serif"/>
                <a:cs typeface="Porto Serif"/>
              </a:rPr>
              <a:t>most</a:t>
            </a:r>
            <a:r>
              <a:rPr lang="pt-BR" i="1" dirty="0">
                <a:latin typeface="Porto Serif"/>
                <a:cs typeface="Porto Serif"/>
              </a:rPr>
              <a:t> </a:t>
            </a:r>
            <a:r>
              <a:rPr lang="pt-BR" i="1" dirty="0" err="1">
                <a:latin typeface="Porto Serif"/>
                <a:cs typeface="Porto Serif"/>
              </a:rPr>
              <a:t>comprehensive</a:t>
            </a:r>
            <a:r>
              <a:rPr lang="pt-BR" i="1" dirty="0">
                <a:latin typeface="Porto Serif"/>
                <a:cs typeface="Porto Serif"/>
              </a:rPr>
              <a:t>, </a:t>
            </a:r>
            <a:r>
              <a:rPr lang="pt-BR" i="1" dirty="0" err="1">
                <a:latin typeface="Porto Serif"/>
                <a:cs typeface="Porto Serif"/>
              </a:rPr>
              <a:t>differentiated</a:t>
            </a:r>
            <a:r>
              <a:rPr lang="pt-BR" i="1" dirty="0">
                <a:latin typeface="Porto Serif"/>
                <a:cs typeface="Porto Serif"/>
              </a:rPr>
              <a:t> </a:t>
            </a:r>
            <a:r>
              <a:rPr lang="pt-BR" i="1" dirty="0" err="1">
                <a:latin typeface="Porto Serif"/>
                <a:cs typeface="Porto Serif"/>
              </a:rPr>
              <a:t>and</a:t>
            </a:r>
            <a:r>
              <a:rPr lang="pt-BR" i="1" dirty="0">
                <a:latin typeface="Porto Serif"/>
                <a:cs typeface="Porto Serif"/>
              </a:rPr>
              <a:t> </a:t>
            </a:r>
            <a:r>
              <a:rPr lang="pt-BR" i="1" dirty="0" err="1">
                <a:latin typeface="Porto Serif"/>
                <a:cs typeface="Porto Serif"/>
              </a:rPr>
              <a:t>award-winning</a:t>
            </a:r>
            <a:r>
              <a:rPr lang="pt-BR" i="1" dirty="0">
                <a:latin typeface="Porto Serif"/>
                <a:cs typeface="Porto Serif"/>
              </a:rPr>
              <a:t> training </a:t>
            </a:r>
            <a:r>
              <a:rPr lang="pt-BR" i="1" dirty="0" err="1">
                <a:latin typeface="Porto Serif"/>
                <a:cs typeface="Porto Serif"/>
              </a:rPr>
              <a:t>programs</a:t>
            </a:r>
            <a:r>
              <a:rPr lang="pt-BR" i="1" dirty="0">
                <a:latin typeface="Porto Serif"/>
                <a:cs typeface="Porto Serif"/>
              </a:rPr>
              <a:t> </a:t>
            </a:r>
            <a:r>
              <a:rPr lang="pt-BR" i="1" dirty="0" err="1">
                <a:latin typeface="Porto Serif"/>
                <a:cs typeface="Porto Serif"/>
              </a:rPr>
              <a:t>of</a:t>
            </a:r>
            <a:r>
              <a:rPr lang="pt-BR" i="1" dirty="0">
                <a:latin typeface="Porto Serif"/>
                <a:cs typeface="Porto Serif"/>
              </a:rPr>
              <a:t> </a:t>
            </a:r>
            <a:r>
              <a:rPr lang="pt-BR" i="1" dirty="0" err="1">
                <a:latin typeface="Porto Serif"/>
                <a:cs typeface="Porto Serif"/>
              </a:rPr>
              <a:t>the</a:t>
            </a:r>
            <a:r>
              <a:rPr lang="pt-BR" i="1" dirty="0">
                <a:latin typeface="Porto Serif"/>
                <a:cs typeface="Porto Serif"/>
              </a:rPr>
              <a:t> country.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3875" y="5355677"/>
            <a:ext cx="153729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"/>
                <a:cs typeface="Porto Serif"/>
              </a:rPr>
              <a:t>498</a:t>
            </a:r>
          </a:p>
          <a:p>
            <a:pPr algn="ctr"/>
            <a:r>
              <a:rPr lang="en-US" sz="1100" dirty="0">
                <a:latin typeface="Porto Sans Light"/>
                <a:cs typeface="Porto Sans Light"/>
              </a:rPr>
              <a:t>Students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3875" y="4607407"/>
            <a:ext cx="1903630" cy="56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600" b="1" dirty="0">
                <a:latin typeface="Porto Sans"/>
                <a:cs typeface="Porto Sans"/>
              </a:rPr>
              <a:t>A</a:t>
            </a:r>
            <a:r>
              <a:rPr lang="en-US" sz="600" dirty="0">
                <a:latin typeface="Porto Sans Light"/>
                <a:cs typeface="Porto Sans Light"/>
              </a:rPr>
              <a:t> RUA D. SANCHO I, 981</a:t>
            </a:r>
          </a:p>
          <a:p>
            <a:pPr>
              <a:lnSpc>
                <a:spcPct val="130000"/>
              </a:lnSpc>
            </a:pPr>
            <a:r>
              <a:rPr lang="en-US" sz="600" dirty="0">
                <a:latin typeface="Porto Sans Light"/>
                <a:cs typeface="Porto Sans Light"/>
              </a:rPr>
              <a:t>4480-876 VILA DO CONDE, PORTUGAL</a:t>
            </a:r>
          </a:p>
          <a:p>
            <a:pPr>
              <a:lnSpc>
                <a:spcPct val="130000"/>
              </a:lnSpc>
            </a:pPr>
            <a:r>
              <a:rPr lang="en-US" sz="600" b="1" dirty="0">
                <a:latin typeface="Porto Sans"/>
                <a:cs typeface="Porto Sans"/>
              </a:rPr>
              <a:t>T </a:t>
            </a:r>
            <a:r>
              <a:rPr lang="en-US" sz="600" dirty="0">
                <a:latin typeface="Porto Sans Light"/>
                <a:cs typeface="Porto Sans Light"/>
              </a:rPr>
              <a:t>252 291 700 </a:t>
            </a:r>
            <a:r>
              <a:rPr lang="en-US" sz="600" b="1" dirty="0">
                <a:latin typeface="Porto Sans"/>
                <a:cs typeface="Porto Sans"/>
              </a:rPr>
              <a:t>F</a:t>
            </a:r>
            <a:r>
              <a:rPr lang="en-US" sz="600" dirty="0">
                <a:latin typeface="Porto Sans Light"/>
                <a:cs typeface="Porto Sans Light"/>
              </a:rPr>
              <a:t> 252 291 714</a:t>
            </a:r>
          </a:p>
          <a:p>
            <a:pPr>
              <a:lnSpc>
                <a:spcPct val="130000"/>
              </a:lnSpc>
            </a:pPr>
            <a:r>
              <a:rPr lang="en-US" sz="600" b="1" dirty="0">
                <a:latin typeface="Porto Sans"/>
                <a:cs typeface="Porto Sans"/>
              </a:rPr>
              <a:t>E</a:t>
            </a:r>
            <a:r>
              <a:rPr lang="en-US" sz="600" dirty="0">
                <a:latin typeface="Porto Sans Light"/>
                <a:cs typeface="Porto Sans Light"/>
              </a:rPr>
              <a:t> GERAL@ESHT.IPP.PT </a:t>
            </a:r>
            <a:r>
              <a:rPr lang="en-US" sz="600" b="1" dirty="0">
                <a:latin typeface="Porto Sans"/>
                <a:cs typeface="Porto Sans"/>
              </a:rPr>
              <a:t>W</a:t>
            </a:r>
            <a:r>
              <a:rPr lang="en-US" sz="600" dirty="0">
                <a:latin typeface="Porto Sans Light"/>
                <a:cs typeface="Porto Sans Light"/>
              </a:rPr>
              <a:t> ESHT.IPP.PT</a:t>
            </a:r>
          </a:p>
        </p:txBody>
      </p:sp>
      <p:sp>
        <p:nvSpPr>
          <p:cNvPr id="11" name="TextBox 12"/>
          <p:cNvSpPr txBox="1"/>
          <p:nvPr/>
        </p:nvSpPr>
        <p:spPr>
          <a:xfrm>
            <a:off x="2427505" y="5355677"/>
            <a:ext cx="153729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"/>
                <a:cs typeface="Porto Serif"/>
              </a:rPr>
              <a:t>61</a:t>
            </a:r>
          </a:p>
          <a:p>
            <a:pPr algn="ctr"/>
            <a:r>
              <a:rPr lang="en-US" sz="1100" dirty="0">
                <a:latin typeface="Porto Sans Light"/>
                <a:cs typeface="Porto Sans Light"/>
              </a:rPr>
              <a:t>Teaching Staff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7189" y="548104"/>
            <a:ext cx="3006811" cy="630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38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8105"/>
            <a:ext cx="9144000" cy="63098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6684" y="0"/>
            <a:ext cx="9150684" cy="548105"/>
          </a:xfrm>
          <a:prstGeom prst="rect">
            <a:avLst/>
          </a:prstGeom>
          <a:solidFill>
            <a:srgbClr val="1A17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PPorto—branco—opaco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895" y="147933"/>
            <a:ext cx="1213313" cy="2664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4528" y="86907"/>
            <a:ext cx="3261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  <a:t>PORTO POLYTECHNIC</a:t>
            </a:r>
            <a:b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</a:br>
            <a:r>
              <a:rPr lang="en-US" sz="1000" dirty="0">
                <a:solidFill>
                  <a:srgbClr val="D13827"/>
                </a:solidFill>
                <a:latin typeface="Porto Sans"/>
                <a:cs typeface="Porto Sans"/>
              </a:rPr>
              <a:t>RESEARCHING AT P.PORTO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1762" y="1230348"/>
            <a:ext cx="5203535" cy="402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latin typeface="Porto Sans"/>
                <a:cs typeface="Porto Sans"/>
              </a:rPr>
              <a:t>RESEARCHING AT P.PORTO</a:t>
            </a:r>
          </a:p>
          <a:p>
            <a:r>
              <a:rPr lang="pt-BR" sz="1400" baseline="30000" dirty="0">
                <a:latin typeface="Porto Sans Light"/>
                <a:cs typeface="Porto Sans Light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Porto Sans Light"/>
                <a:cs typeface="Porto Sans Light"/>
              </a:rPr>
              <a:t>The </a:t>
            </a:r>
            <a:r>
              <a:rPr lang="pt-BR" sz="1400" dirty="0" err="1">
                <a:latin typeface="Porto Sans Light"/>
                <a:cs typeface="Porto Sans Light"/>
              </a:rPr>
              <a:t>priority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action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axis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of</a:t>
            </a:r>
            <a:r>
              <a:rPr lang="pt-BR" sz="1400" dirty="0">
                <a:latin typeface="Porto Sans Light"/>
                <a:cs typeface="Porto Sans Light"/>
              </a:rPr>
              <a:t> P.PORTO in R&amp;D </a:t>
            </a:r>
            <a:r>
              <a:rPr lang="pt-BR" sz="1400" dirty="0" err="1">
                <a:latin typeface="Porto Sans Light"/>
                <a:cs typeface="Porto Sans Light"/>
              </a:rPr>
              <a:t>aims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at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generating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knowledge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to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meet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society’s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great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challenges</a:t>
            </a:r>
            <a:r>
              <a:rPr lang="pt-BR" sz="1400" dirty="0">
                <a:latin typeface="Porto Sans Light"/>
                <a:cs typeface="Porto Sans Light"/>
              </a:rPr>
              <a:t>, </a:t>
            </a:r>
            <a:r>
              <a:rPr lang="pt-BR" sz="1400" dirty="0" err="1">
                <a:latin typeface="Porto Sans Light"/>
                <a:cs typeface="Porto Sans Light"/>
              </a:rPr>
              <a:t>whether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they</a:t>
            </a:r>
            <a:r>
              <a:rPr lang="pt-BR" sz="1400" dirty="0">
                <a:latin typeface="Porto Sans Light"/>
                <a:cs typeface="Porto Sans Light"/>
              </a:rPr>
              <a:t> are </a:t>
            </a:r>
            <a:r>
              <a:rPr lang="pt-BR" sz="1400" dirty="0" err="1">
                <a:latin typeface="Porto Sans Light"/>
                <a:cs typeface="Porto Sans Light"/>
              </a:rPr>
              <a:t>of</a:t>
            </a:r>
            <a:r>
              <a:rPr lang="pt-BR" sz="1400" dirty="0">
                <a:latin typeface="Porto Sans Light"/>
                <a:cs typeface="Porto Sans Light"/>
              </a:rPr>
              <a:t> a local, regional </a:t>
            </a:r>
            <a:r>
              <a:rPr lang="pt-BR" sz="1400" dirty="0" err="1">
                <a:latin typeface="Porto Sans Light"/>
                <a:cs typeface="Porto Sans Light"/>
              </a:rPr>
              <a:t>or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international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nature</a:t>
            </a:r>
            <a:r>
              <a:rPr lang="pt-BR" sz="1400" dirty="0">
                <a:latin typeface="Porto Sans Light"/>
                <a:cs typeface="Porto Sans Light"/>
              </a:rPr>
              <a:t>. </a:t>
            </a:r>
            <a:r>
              <a:rPr lang="pt-BR" sz="1400" dirty="0" err="1">
                <a:latin typeface="Porto Sans Light"/>
                <a:cs typeface="Porto Sans Light"/>
              </a:rPr>
              <a:t>Our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researchers</a:t>
            </a:r>
            <a:r>
              <a:rPr lang="pt-BR" sz="1400" dirty="0">
                <a:latin typeface="Porto Sans Light"/>
                <a:cs typeface="Porto Sans Light"/>
              </a:rPr>
              <a:t> are </a:t>
            </a:r>
            <a:r>
              <a:rPr lang="pt-BR" sz="1400" dirty="0" err="1">
                <a:latin typeface="Porto Sans Light"/>
                <a:cs typeface="Porto Sans Light"/>
              </a:rPr>
              <a:t>involved</a:t>
            </a:r>
            <a:r>
              <a:rPr lang="pt-BR" sz="1400" dirty="0">
                <a:latin typeface="Porto Sans Light"/>
                <a:cs typeface="Porto Sans Light"/>
              </a:rPr>
              <a:t> in </a:t>
            </a:r>
            <a:r>
              <a:rPr lang="pt-BR" sz="1400" dirty="0" err="1">
                <a:latin typeface="Porto Sans Light"/>
                <a:cs typeface="Porto Sans Light"/>
              </a:rPr>
              <a:t>the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latest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findings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and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emerging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trends</a:t>
            </a:r>
            <a:r>
              <a:rPr lang="pt-BR" sz="1400" dirty="0">
                <a:latin typeface="Porto Sans Light"/>
                <a:cs typeface="Porto Sans Light"/>
              </a:rPr>
              <a:t>. </a:t>
            </a:r>
            <a:r>
              <a:rPr lang="pt-BR" sz="1400" dirty="0" err="1">
                <a:latin typeface="Porto Sans Light"/>
                <a:cs typeface="Porto Sans Light"/>
              </a:rPr>
              <a:t>We</a:t>
            </a:r>
            <a:r>
              <a:rPr lang="pt-BR" sz="1400" dirty="0">
                <a:latin typeface="Porto Sans Light"/>
                <a:cs typeface="Porto Sans Light"/>
              </a:rPr>
              <a:t> bridge </a:t>
            </a:r>
            <a:r>
              <a:rPr lang="pt-BR" sz="1400" dirty="0" err="1">
                <a:latin typeface="Porto Sans Light"/>
                <a:cs typeface="Porto Sans Light"/>
              </a:rPr>
              <a:t>senior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researchers</a:t>
            </a:r>
            <a:r>
              <a:rPr lang="pt-BR" sz="1400" dirty="0">
                <a:latin typeface="Porto Sans Light"/>
                <a:cs typeface="Porto Sans Light"/>
              </a:rPr>
              <a:t>’ </a:t>
            </a:r>
            <a:r>
              <a:rPr lang="pt-BR" sz="1400" dirty="0" err="1">
                <a:latin typeface="Porto Sans Light"/>
                <a:cs typeface="Porto Sans Light"/>
              </a:rPr>
              <a:t>efficiency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with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young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researchers</a:t>
            </a:r>
            <a:r>
              <a:rPr lang="pt-BR" sz="1400" dirty="0">
                <a:latin typeface="Porto Sans Light"/>
                <a:cs typeface="Porto Sans Light"/>
              </a:rPr>
              <a:t>’ </a:t>
            </a:r>
            <a:r>
              <a:rPr lang="pt-BR" sz="1400" dirty="0" err="1">
                <a:latin typeface="Porto Sans Light"/>
                <a:cs typeface="Porto Sans Light"/>
              </a:rPr>
              <a:t>audacity</a:t>
            </a:r>
            <a:r>
              <a:rPr lang="pt-BR" sz="1400" dirty="0">
                <a:latin typeface="Porto Sans Light"/>
                <a:cs typeface="Porto Sans Light"/>
              </a:rPr>
              <a:t>. </a:t>
            </a:r>
            <a:r>
              <a:rPr lang="pt-BR" sz="1400" dirty="0" err="1">
                <a:latin typeface="Porto Sans Light"/>
                <a:cs typeface="Porto Sans Light"/>
              </a:rPr>
              <a:t>Our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culture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is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based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on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the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deep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and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constant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dialectics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between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accomplishment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and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production</a:t>
            </a:r>
            <a:r>
              <a:rPr lang="pt-BR" sz="1400" dirty="0">
                <a:latin typeface="Porto Sans Light"/>
                <a:cs typeface="Porto Sans Light"/>
              </a:rPr>
              <a:t>. </a:t>
            </a:r>
            <a:r>
              <a:rPr lang="pt-BR" sz="1400" dirty="0" err="1">
                <a:latin typeface="Porto Sans Light"/>
                <a:cs typeface="Porto Sans Light"/>
              </a:rPr>
              <a:t>We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cooperate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and</a:t>
            </a:r>
            <a:r>
              <a:rPr lang="pt-BR" sz="1400" dirty="0">
                <a:latin typeface="Porto Sans Light"/>
                <a:cs typeface="Porto Sans Light"/>
              </a:rPr>
              <a:t> lead </a:t>
            </a:r>
            <a:r>
              <a:rPr lang="pt-BR" sz="1400" dirty="0" err="1">
                <a:latin typeface="Porto Sans Light"/>
                <a:cs typeface="Porto Sans Light"/>
              </a:rPr>
              <a:t>at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national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and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international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level</a:t>
            </a:r>
            <a:r>
              <a:rPr lang="pt-BR" sz="1400" dirty="0">
                <a:latin typeface="Porto Sans Light"/>
                <a:cs typeface="Porto Sans Light"/>
              </a:rPr>
              <a:t>.</a:t>
            </a:r>
            <a:endParaRPr lang="pt-BR" sz="1600" i="1" dirty="0">
              <a:latin typeface="Porto Serif"/>
              <a:cs typeface="Porto Serif"/>
            </a:endParaRPr>
          </a:p>
          <a:p>
            <a:pPr>
              <a:lnSpc>
                <a:spcPct val="150000"/>
              </a:lnSpc>
            </a:pPr>
            <a:r>
              <a:rPr lang="pt-BR" i="1" dirty="0" err="1">
                <a:latin typeface="Porto Serif"/>
                <a:cs typeface="Porto Serif"/>
              </a:rPr>
              <a:t>Our</a:t>
            </a:r>
            <a:r>
              <a:rPr lang="pt-BR" i="1" dirty="0">
                <a:latin typeface="Porto Serif"/>
                <a:cs typeface="Porto Serif"/>
              </a:rPr>
              <a:t> </a:t>
            </a:r>
            <a:r>
              <a:rPr lang="pt-BR" i="1" dirty="0" err="1">
                <a:latin typeface="Porto Serif"/>
                <a:cs typeface="Porto Serif"/>
              </a:rPr>
              <a:t>culture</a:t>
            </a:r>
            <a:r>
              <a:rPr lang="pt-BR" i="1" dirty="0">
                <a:latin typeface="Porto Serif"/>
                <a:cs typeface="Porto Serif"/>
              </a:rPr>
              <a:t> combines </a:t>
            </a:r>
            <a:r>
              <a:rPr lang="pt-BR" i="1" dirty="0" err="1">
                <a:latin typeface="Porto Serif"/>
                <a:cs typeface="Porto Serif"/>
              </a:rPr>
              <a:t>leadership</a:t>
            </a:r>
            <a:r>
              <a:rPr lang="pt-BR" i="1" dirty="0">
                <a:latin typeface="Porto Serif"/>
                <a:cs typeface="Porto Serif"/>
              </a:rPr>
              <a:t> </a:t>
            </a:r>
            <a:r>
              <a:rPr lang="pt-BR" i="1" dirty="0" err="1">
                <a:latin typeface="Porto Serif"/>
                <a:cs typeface="Porto Serif"/>
              </a:rPr>
              <a:t>with</a:t>
            </a:r>
            <a:r>
              <a:rPr lang="pt-BR" i="1" dirty="0">
                <a:latin typeface="Porto Serif"/>
                <a:cs typeface="Porto Serif"/>
              </a:rPr>
              <a:t> </a:t>
            </a:r>
            <a:r>
              <a:rPr lang="pt-BR" i="1" dirty="0" err="1">
                <a:latin typeface="Porto Serif"/>
                <a:cs typeface="Porto Serif"/>
              </a:rPr>
              <a:t>partnership</a:t>
            </a:r>
            <a:r>
              <a:rPr lang="pt-BR" i="1" dirty="0">
                <a:latin typeface="Porto Serif"/>
                <a:cs typeface="Porto Serif"/>
              </a:rPr>
              <a:t>, </a:t>
            </a:r>
            <a:r>
              <a:rPr lang="pt-BR" i="1" dirty="0" err="1">
                <a:latin typeface="Porto Serif"/>
                <a:cs typeface="Porto Serif"/>
              </a:rPr>
              <a:t>convergence</a:t>
            </a:r>
            <a:r>
              <a:rPr lang="pt-BR" i="1" dirty="0">
                <a:latin typeface="Porto Serif"/>
                <a:cs typeface="Porto Serif"/>
              </a:rPr>
              <a:t> </a:t>
            </a:r>
            <a:r>
              <a:rPr lang="pt-BR" i="1" dirty="0" err="1">
                <a:latin typeface="Porto Serif"/>
                <a:cs typeface="Porto Serif"/>
              </a:rPr>
              <a:t>with</a:t>
            </a:r>
            <a:r>
              <a:rPr lang="pt-BR" i="1" dirty="0">
                <a:latin typeface="Porto Serif"/>
                <a:cs typeface="Porto Serif"/>
              </a:rPr>
              <a:t> </a:t>
            </a:r>
            <a:r>
              <a:rPr lang="pt-BR" i="1" dirty="0" err="1">
                <a:latin typeface="Porto Serif"/>
                <a:cs typeface="Porto Serif"/>
              </a:rPr>
              <a:t>diversity</a:t>
            </a:r>
            <a:r>
              <a:rPr lang="pt-BR" i="1" dirty="0">
                <a:latin typeface="Porto Serif"/>
                <a:cs typeface="Porto Serif"/>
              </a:rPr>
              <a:t>, </a:t>
            </a:r>
            <a:r>
              <a:rPr lang="pt-BR" i="1" dirty="0" err="1">
                <a:latin typeface="Porto Serif"/>
                <a:cs typeface="Porto Serif"/>
              </a:rPr>
              <a:t>competitiveness</a:t>
            </a:r>
            <a:r>
              <a:rPr lang="pt-BR" i="1" dirty="0">
                <a:latin typeface="Porto Serif"/>
                <a:cs typeface="Porto Serif"/>
              </a:rPr>
              <a:t> </a:t>
            </a:r>
            <a:r>
              <a:rPr lang="pt-BR" i="1" dirty="0" err="1">
                <a:latin typeface="Porto Serif"/>
                <a:cs typeface="Porto Serif"/>
              </a:rPr>
              <a:t>with</a:t>
            </a:r>
            <a:r>
              <a:rPr lang="pt-BR" i="1" dirty="0">
                <a:latin typeface="Porto Serif"/>
                <a:cs typeface="Porto Serif"/>
              </a:rPr>
              <a:t> </a:t>
            </a:r>
            <a:r>
              <a:rPr lang="pt-BR" i="1" dirty="0" err="1">
                <a:latin typeface="Porto Serif"/>
                <a:cs typeface="Porto Serif"/>
              </a:rPr>
              <a:t>cooperation</a:t>
            </a:r>
            <a:r>
              <a:rPr lang="pt-BR" i="1" dirty="0">
                <a:latin typeface="Porto Serif"/>
                <a:cs typeface="Porto Serif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1762" y="5409733"/>
            <a:ext cx="145749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"/>
                <a:cs typeface="Porto Serif"/>
              </a:rPr>
              <a:t>24</a:t>
            </a:r>
          </a:p>
          <a:p>
            <a:pPr algn="ctr"/>
            <a:r>
              <a:rPr lang="en-US" sz="1100" dirty="0">
                <a:latin typeface="Porto Sans Light"/>
                <a:cs typeface="Porto Sans Light"/>
              </a:rPr>
              <a:t>Research </a:t>
            </a:r>
            <a:r>
              <a:rPr lang="en-US" sz="1100" dirty="0" err="1">
                <a:latin typeface="Porto Sans Light"/>
                <a:cs typeface="Porto Sans Light"/>
              </a:rPr>
              <a:t>Centres</a:t>
            </a:r>
            <a:endParaRPr lang="en-US" sz="1100" dirty="0">
              <a:latin typeface="Porto Sans Light"/>
              <a:cs typeface="Porto Sans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0003" y="5409733"/>
            <a:ext cx="161538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"/>
                <a:cs typeface="Porto Serif"/>
              </a:rPr>
              <a:t>692</a:t>
            </a:r>
          </a:p>
          <a:p>
            <a:pPr algn="ctr"/>
            <a:r>
              <a:rPr lang="en-US" sz="1100" dirty="0">
                <a:latin typeface="Porto Sans Light"/>
                <a:cs typeface="Porto Sans Light"/>
              </a:rPr>
              <a:t>PhD Researchers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67799" y="5409733"/>
            <a:ext cx="145749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"/>
                <a:cs typeface="Porto Serif"/>
              </a:rPr>
              <a:t>551</a:t>
            </a:r>
          </a:p>
          <a:p>
            <a:pPr algn="ctr"/>
            <a:r>
              <a:rPr lang="en-US" sz="1100" dirty="0">
                <a:latin typeface="Porto Sans Light"/>
                <a:cs typeface="Porto Sans Light"/>
              </a:rPr>
              <a:t>ISI Publications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1862" y="548104"/>
            <a:ext cx="3009003" cy="631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471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8105"/>
            <a:ext cx="9144000" cy="63098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6684" y="0"/>
            <a:ext cx="9150684" cy="548105"/>
          </a:xfrm>
          <a:prstGeom prst="rect">
            <a:avLst/>
          </a:prstGeom>
          <a:solidFill>
            <a:srgbClr val="1A17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PPorto—branco—opaco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895" y="147933"/>
            <a:ext cx="1213313" cy="2664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4528" y="86907"/>
            <a:ext cx="3261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  <a:t>PORTO POLYTECHNIC</a:t>
            </a:r>
            <a:b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</a:br>
            <a:r>
              <a:rPr lang="en-US" sz="1000" dirty="0">
                <a:solidFill>
                  <a:srgbClr val="D13827"/>
                </a:solidFill>
                <a:latin typeface="Porto Sans"/>
                <a:cs typeface="Porto Sans"/>
              </a:rPr>
              <a:t>P.PORTO WORLDWIDE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1763" y="1230348"/>
            <a:ext cx="4964638" cy="3052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latin typeface="Porto Sans"/>
                <a:cs typeface="Porto Sans"/>
              </a:rPr>
              <a:t>P.PORTO WORLDWIDE</a:t>
            </a:r>
          </a:p>
          <a:p>
            <a:r>
              <a:rPr lang="pt-BR" sz="1400" baseline="30000" dirty="0">
                <a:latin typeface="Porto Sans Light"/>
                <a:cs typeface="Porto Sans Light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pt-BR" sz="1400" dirty="0" err="1">
                <a:latin typeface="Porto Sans Light"/>
                <a:cs typeface="Porto Sans Light"/>
              </a:rPr>
              <a:t>International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cooperation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has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long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been</a:t>
            </a:r>
            <a:r>
              <a:rPr lang="pt-BR" sz="1400" dirty="0">
                <a:latin typeface="Porto Sans Light"/>
                <a:cs typeface="Porto Sans Light"/>
              </a:rPr>
              <a:t> a </a:t>
            </a:r>
            <a:r>
              <a:rPr lang="pt-BR" sz="1400" dirty="0" err="1">
                <a:latin typeface="Porto Sans Light"/>
                <a:cs typeface="Porto Sans Light"/>
              </a:rPr>
              <a:t>priority</a:t>
            </a:r>
            <a:r>
              <a:rPr lang="pt-BR" sz="1400" dirty="0">
                <a:latin typeface="Porto Sans Light"/>
                <a:cs typeface="Porto Sans Light"/>
              </a:rPr>
              <a:t> in </a:t>
            </a:r>
            <a:r>
              <a:rPr lang="pt-BR" sz="1400" dirty="0" err="1">
                <a:latin typeface="Porto Sans Light"/>
                <a:cs typeface="Porto Sans Light"/>
              </a:rPr>
              <a:t>the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institution’s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policy</a:t>
            </a:r>
            <a:r>
              <a:rPr lang="pt-BR" sz="1400" dirty="0">
                <a:latin typeface="Porto Sans Light"/>
                <a:cs typeface="Porto Sans Light"/>
              </a:rPr>
              <a:t>. The network, </a:t>
            </a:r>
            <a:r>
              <a:rPr lang="pt-BR" sz="1400" dirty="0" err="1">
                <a:latin typeface="Porto Sans Light"/>
                <a:cs typeface="Porto Sans Light"/>
              </a:rPr>
              <a:t>knowledge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and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information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society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thrive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at</a:t>
            </a:r>
            <a:r>
              <a:rPr lang="pt-BR" sz="1400" dirty="0">
                <a:latin typeface="Porto Sans Light"/>
                <a:cs typeface="Porto Sans Light"/>
              </a:rPr>
              <a:t> P.PORTO </a:t>
            </a:r>
            <a:r>
              <a:rPr lang="pt-BR" sz="1400" dirty="0" err="1">
                <a:latin typeface="Porto Sans Light"/>
                <a:cs typeface="Porto Sans Light"/>
              </a:rPr>
              <a:t>and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allow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students</a:t>
            </a:r>
            <a:r>
              <a:rPr lang="pt-BR" sz="1400" dirty="0">
                <a:latin typeface="Porto Sans Light"/>
                <a:cs typeface="Porto Sans Light"/>
              </a:rPr>
              <a:t>, </a:t>
            </a:r>
            <a:r>
              <a:rPr lang="pt-BR" sz="1400" dirty="0" err="1">
                <a:latin typeface="Porto Sans Light"/>
                <a:cs typeface="Porto Sans Light"/>
              </a:rPr>
              <a:t>teachers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and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researchers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to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experience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the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comprehensiveness</a:t>
            </a:r>
            <a:r>
              <a:rPr lang="pt-BR" sz="1400" dirty="0">
                <a:latin typeface="Porto Sans Light"/>
                <a:cs typeface="Porto Sans Light"/>
              </a:rPr>
              <a:t> of </a:t>
            </a:r>
            <a:r>
              <a:rPr lang="pt-BR" sz="1400" dirty="0" err="1">
                <a:latin typeface="Porto Sans Light"/>
                <a:cs typeface="Porto Sans Light"/>
              </a:rPr>
              <a:t>resources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available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globally</a:t>
            </a:r>
            <a:r>
              <a:rPr lang="pt-BR" sz="1400" dirty="0">
                <a:latin typeface="Porto Sans Light"/>
                <a:cs typeface="Porto Sans Light"/>
              </a:rPr>
              <a:t>.</a:t>
            </a:r>
            <a:endParaRPr lang="pt-BR" sz="1600" i="1" dirty="0">
              <a:latin typeface="Porto Serif"/>
              <a:cs typeface="Porto Serif"/>
            </a:endParaRPr>
          </a:p>
          <a:p>
            <a:pPr>
              <a:lnSpc>
                <a:spcPct val="150000"/>
              </a:lnSpc>
            </a:pPr>
            <a:r>
              <a:rPr lang="pt-BR" i="1" dirty="0" err="1">
                <a:latin typeface="Porto Serif"/>
                <a:cs typeface="Porto Serif"/>
              </a:rPr>
              <a:t>We</a:t>
            </a:r>
            <a:r>
              <a:rPr lang="pt-BR" i="1" dirty="0">
                <a:latin typeface="Porto Serif"/>
                <a:cs typeface="Porto Serif"/>
              </a:rPr>
              <a:t> </a:t>
            </a:r>
            <a:r>
              <a:rPr lang="pt-BR" i="1" dirty="0" err="1">
                <a:latin typeface="Porto Serif"/>
                <a:cs typeface="Porto Serif"/>
              </a:rPr>
              <a:t>ranked</a:t>
            </a:r>
            <a:r>
              <a:rPr lang="pt-BR" i="1" dirty="0">
                <a:latin typeface="Porto Serif"/>
                <a:cs typeface="Porto Serif"/>
              </a:rPr>
              <a:t> 6</a:t>
            </a:r>
            <a:r>
              <a:rPr lang="pt-BR" i="1" baseline="30000" dirty="0">
                <a:latin typeface="Porto Serif"/>
                <a:cs typeface="Porto Serif"/>
              </a:rPr>
              <a:t>th</a:t>
            </a:r>
            <a:r>
              <a:rPr lang="pt-BR" i="1" dirty="0">
                <a:latin typeface="Porto Serif"/>
                <a:cs typeface="Porto Serif"/>
              </a:rPr>
              <a:t> in </a:t>
            </a:r>
            <a:r>
              <a:rPr lang="pt-BR" i="1" dirty="0" err="1">
                <a:latin typeface="Porto Serif"/>
                <a:cs typeface="Porto Serif"/>
              </a:rPr>
              <a:t>Portuguese</a:t>
            </a:r>
            <a:r>
              <a:rPr lang="pt-BR" i="1" dirty="0">
                <a:latin typeface="Porto Serif"/>
                <a:cs typeface="Porto Serif"/>
              </a:rPr>
              <a:t> </a:t>
            </a:r>
            <a:r>
              <a:rPr lang="pt-BR" i="1" dirty="0" err="1">
                <a:latin typeface="Porto Serif"/>
                <a:cs typeface="Porto Serif"/>
              </a:rPr>
              <a:t>Higher</a:t>
            </a:r>
            <a:r>
              <a:rPr lang="pt-BR" i="1" dirty="0">
                <a:latin typeface="Porto Serif"/>
                <a:cs typeface="Porto Serif"/>
              </a:rPr>
              <a:t> </a:t>
            </a:r>
            <a:r>
              <a:rPr lang="pt-BR" i="1" dirty="0" err="1">
                <a:latin typeface="Porto Serif"/>
                <a:cs typeface="Porto Serif"/>
              </a:rPr>
              <a:t>Education</a:t>
            </a:r>
            <a:r>
              <a:rPr lang="pt-BR" i="1" dirty="0">
                <a:latin typeface="Porto Serif"/>
                <a:cs typeface="Porto Serif"/>
              </a:rPr>
              <a:t> </a:t>
            </a:r>
            <a:r>
              <a:rPr lang="pt-BR" i="1" dirty="0" err="1">
                <a:latin typeface="Porto Serif"/>
                <a:cs typeface="Porto Serif"/>
              </a:rPr>
              <a:t>with</a:t>
            </a:r>
            <a:r>
              <a:rPr lang="pt-BR" i="1" dirty="0">
                <a:latin typeface="Porto Serif"/>
                <a:cs typeface="Porto Serif"/>
              </a:rPr>
              <a:t> more </a:t>
            </a:r>
            <a:r>
              <a:rPr lang="pt-BR" i="1" dirty="0" err="1">
                <a:latin typeface="Porto Serif"/>
                <a:cs typeface="Porto Serif"/>
              </a:rPr>
              <a:t>international</a:t>
            </a:r>
            <a:r>
              <a:rPr lang="pt-BR" i="1" dirty="0">
                <a:latin typeface="Porto Serif"/>
                <a:cs typeface="Porto Serif"/>
              </a:rPr>
              <a:t> </a:t>
            </a:r>
            <a:r>
              <a:rPr lang="pt-BR" i="1" dirty="0" err="1">
                <a:latin typeface="Porto Serif"/>
                <a:cs typeface="Porto Serif"/>
              </a:rPr>
              <a:t>students</a:t>
            </a:r>
            <a:r>
              <a:rPr lang="pt-BR" i="1" dirty="0">
                <a:latin typeface="Porto Serif"/>
                <a:cs typeface="Porto Serif"/>
              </a:rPr>
              <a:t>, </a:t>
            </a:r>
            <a:r>
              <a:rPr lang="pt-BR" i="1" dirty="0" err="1">
                <a:latin typeface="Porto Serif"/>
                <a:cs typeface="Porto Serif"/>
              </a:rPr>
              <a:t>and</a:t>
            </a:r>
            <a:r>
              <a:rPr lang="pt-BR" i="1" dirty="0">
                <a:latin typeface="Porto Serif"/>
                <a:cs typeface="Porto Serif"/>
              </a:rPr>
              <a:t> 3</a:t>
            </a:r>
            <a:r>
              <a:rPr lang="pt-BR" i="1" baseline="30000" dirty="0">
                <a:latin typeface="Porto Serif"/>
                <a:cs typeface="Porto Serif"/>
              </a:rPr>
              <a:t>rd</a:t>
            </a:r>
            <a:r>
              <a:rPr lang="pt-BR" i="1" dirty="0">
                <a:latin typeface="Porto Serif"/>
                <a:cs typeface="Porto Serif"/>
              </a:rPr>
              <a:t> in </a:t>
            </a:r>
            <a:r>
              <a:rPr lang="pt-BR" i="1" dirty="0" err="1">
                <a:latin typeface="Porto Serif"/>
                <a:cs typeface="Porto Serif"/>
              </a:rPr>
              <a:t>mobility</a:t>
            </a:r>
            <a:r>
              <a:rPr lang="pt-BR" i="1" dirty="0">
                <a:latin typeface="Porto Serif"/>
                <a:cs typeface="Porto Serif"/>
              </a:rPr>
              <a:t> </a:t>
            </a:r>
            <a:r>
              <a:rPr lang="pt-BR" i="1" dirty="0" err="1">
                <a:latin typeface="Porto Serif"/>
                <a:cs typeface="Porto Serif"/>
              </a:rPr>
              <a:t>programmes</a:t>
            </a:r>
            <a:r>
              <a:rPr lang="pt-BR" i="1" dirty="0">
                <a:latin typeface="Porto Serif"/>
                <a:cs typeface="Porto Serif"/>
              </a:rPr>
              <a:t> for </a:t>
            </a:r>
            <a:r>
              <a:rPr lang="pt-BR" i="1" dirty="0" err="1">
                <a:latin typeface="Porto Serif"/>
                <a:cs typeface="Porto Serif"/>
              </a:rPr>
              <a:t>teachers</a:t>
            </a:r>
            <a:r>
              <a:rPr lang="pt-BR" i="1" dirty="0">
                <a:latin typeface="Porto Serif"/>
                <a:cs typeface="Porto Serif"/>
              </a:rPr>
              <a:t> </a:t>
            </a:r>
            <a:r>
              <a:rPr lang="pt-BR" i="1" dirty="0" err="1">
                <a:latin typeface="Porto Serif"/>
                <a:cs typeface="Porto Serif"/>
              </a:rPr>
              <a:t>and</a:t>
            </a:r>
            <a:r>
              <a:rPr lang="pt-BR" i="1" dirty="0">
                <a:latin typeface="Porto Serif"/>
                <a:cs typeface="Porto Serif"/>
              </a:rPr>
              <a:t> staff.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1762" y="5355677"/>
            <a:ext cx="8259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"/>
                <a:cs typeface="Porto Serif"/>
              </a:rPr>
              <a:t>183</a:t>
            </a:r>
          </a:p>
          <a:p>
            <a:pPr algn="ctr"/>
            <a:r>
              <a:rPr lang="en-US" sz="1100" dirty="0">
                <a:latin typeface="Porto Sans Light"/>
                <a:cs typeface="Porto Sans Light"/>
              </a:rPr>
              <a:t>Incoming Teachers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96347" y="5355677"/>
            <a:ext cx="874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"/>
                <a:cs typeface="Porto Serif"/>
              </a:rPr>
              <a:t>114</a:t>
            </a:r>
          </a:p>
          <a:p>
            <a:pPr algn="ctr"/>
            <a:r>
              <a:rPr lang="en-US" sz="1100" dirty="0">
                <a:latin typeface="Porto Sans Light"/>
                <a:cs typeface="Porto Sans Light"/>
              </a:rPr>
              <a:t>Outgoing Teachers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14443" y="5355677"/>
            <a:ext cx="1327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"/>
                <a:cs typeface="Porto Serif"/>
              </a:rPr>
              <a:t>632</a:t>
            </a:r>
          </a:p>
          <a:p>
            <a:pPr algn="ctr"/>
            <a:r>
              <a:rPr lang="en-US" sz="1100" dirty="0">
                <a:latin typeface="Porto Sans Light"/>
                <a:cs typeface="Porto Sans Light"/>
              </a:rPr>
              <a:t>Incoming</a:t>
            </a:r>
          </a:p>
          <a:p>
            <a:pPr algn="ctr"/>
            <a:r>
              <a:rPr lang="en-US" sz="1100" dirty="0">
                <a:latin typeface="Porto Sans Light"/>
                <a:cs typeface="Porto Sans Light"/>
              </a:rPr>
              <a:t>Students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57384" y="5355677"/>
            <a:ext cx="14275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"/>
                <a:cs typeface="Porto Serif"/>
              </a:rPr>
              <a:t>351</a:t>
            </a:r>
          </a:p>
          <a:p>
            <a:pPr algn="ctr"/>
            <a:r>
              <a:rPr lang="en-US" sz="1100" dirty="0">
                <a:latin typeface="Porto Sans Light"/>
                <a:cs typeface="Porto Sans Light"/>
              </a:rPr>
              <a:t>Outgoing </a:t>
            </a:r>
          </a:p>
          <a:p>
            <a:pPr algn="ctr"/>
            <a:r>
              <a:rPr lang="en-US" sz="1100" dirty="0">
                <a:latin typeface="Porto Sans Light"/>
                <a:cs typeface="Porto Sans Light"/>
              </a:rPr>
              <a:t>Students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5449" y="548106"/>
            <a:ext cx="3015235" cy="630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1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8105"/>
            <a:ext cx="9144000" cy="63098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6684" y="0"/>
            <a:ext cx="9150684" cy="548105"/>
          </a:xfrm>
          <a:prstGeom prst="rect">
            <a:avLst/>
          </a:prstGeom>
          <a:solidFill>
            <a:srgbClr val="1A17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PPorto—branco—opaco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895" y="147933"/>
            <a:ext cx="1213313" cy="2664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4528" y="86907"/>
            <a:ext cx="3261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  <a:t>PORTO POLYTECHNIC</a:t>
            </a:r>
            <a:b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</a:br>
            <a:r>
              <a:rPr lang="en-US" sz="1000" dirty="0">
                <a:solidFill>
                  <a:srgbClr val="D13827"/>
                </a:solidFill>
                <a:latin typeface="Porto Sans"/>
                <a:cs typeface="Porto Sans"/>
              </a:rPr>
              <a:t>STUDENT WELFARE SERVICES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1764" y="1230348"/>
            <a:ext cx="497526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i="1" dirty="0">
                <a:latin typeface="Porto Sans"/>
                <a:cs typeface="Porto Sans"/>
              </a:rPr>
              <a:t>STUDENT WELFARE SERVICES</a:t>
            </a:r>
          </a:p>
          <a:p>
            <a:pPr algn="just"/>
            <a:r>
              <a:rPr lang="pt-BR" baseline="30000" dirty="0">
                <a:latin typeface="Porto Sans Light"/>
                <a:cs typeface="Porto Sans Light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Porto Sans Light"/>
                <a:cs typeface="Porto Sans Light"/>
              </a:rPr>
              <a:t>The P.PORTO </a:t>
            </a:r>
            <a:r>
              <a:rPr lang="pt-BR" sz="1400" dirty="0" err="1">
                <a:latin typeface="Porto Sans Light"/>
                <a:cs typeface="Porto Sans Light"/>
              </a:rPr>
              <a:t>Student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Welfare</a:t>
            </a:r>
            <a:r>
              <a:rPr lang="pt-BR" sz="1400" dirty="0">
                <a:latin typeface="Porto Sans Light"/>
                <a:cs typeface="Porto Sans Light"/>
              </a:rPr>
              <a:t> Services (SAS) </a:t>
            </a:r>
            <a:r>
              <a:rPr lang="pt-BR" sz="1400" dirty="0" err="1">
                <a:latin typeface="Porto Sans Light"/>
                <a:cs typeface="Porto Sans Light"/>
              </a:rPr>
              <a:t>operates</a:t>
            </a:r>
            <a:r>
              <a:rPr lang="pt-BR" sz="1400" dirty="0">
                <a:latin typeface="Porto Sans Light"/>
                <a:cs typeface="Porto Sans Light"/>
              </a:rPr>
              <a:t> a </a:t>
            </a:r>
            <a:r>
              <a:rPr lang="pt-BR" sz="1400" dirty="0" err="1">
                <a:latin typeface="Porto Sans Light"/>
                <a:cs typeface="Porto Sans Light"/>
              </a:rPr>
              <a:t>strict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equal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opportunities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policy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that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promotes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the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success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of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each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student</a:t>
            </a:r>
            <a:r>
              <a:rPr lang="pt-BR" sz="1400" dirty="0">
                <a:latin typeface="Porto Sans Light"/>
                <a:cs typeface="Porto Sans Light"/>
              </a:rPr>
              <a:t>, </a:t>
            </a:r>
            <a:r>
              <a:rPr lang="pt-BR" sz="1400" dirty="0" err="1">
                <a:latin typeface="Porto Sans Light"/>
                <a:cs typeface="Porto Sans Light"/>
              </a:rPr>
              <a:t>developing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activities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and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programs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that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encourage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their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personal</a:t>
            </a:r>
            <a:r>
              <a:rPr lang="pt-BR" sz="1400" dirty="0">
                <a:latin typeface="Porto Sans Light"/>
                <a:cs typeface="Porto Sans Light"/>
              </a:rPr>
              <a:t>, cultural, </a:t>
            </a:r>
            <a:r>
              <a:rPr lang="pt-BR" sz="1400" dirty="0" err="1">
                <a:latin typeface="Porto Sans Light"/>
                <a:cs typeface="Porto Sans Light"/>
              </a:rPr>
              <a:t>scientific</a:t>
            </a:r>
            <a:r>
              <a:rPr lang="pt-BR" sz="1400" dirty="0">
                <a:latin typeface="Porto Sans Light"/>
                <a:cs typeface="Porto Sans Light"/>
              </a:rPr>
              <a:t>, </a:t>
            </a:r>
            <a:r>
              <a:rPr lang="pt-BR" sz="1400" dirty="0" err="1">
                <a:latin typeface="Porto Sans Light"/>
                <a:cs typeface="Porto Sans Light"/>
              </a:rPr>
              <a:t>academic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and</a:t>
            </a:r>
            <a:r>
              <a:rPr lang="pt-BR" sz="1400" dirty="0">
                <a:latin typeface="Porto Sans Light"/>
                <a:cs typeface="Porto Sans Light"/>
              </a:rPr>
              <a:t> professional </a:t>
            </a:r>
            <a:r>
              <a:rPr lang="pt-BR" sz="1400" dirty="0" err="1">
                <a:latin typeface="Porto Sans Light"/>
                <a:cs typeface="Porto Sans Light"/>
              </a:rPr>
              <a:t>fulfillment</a:t>
            </a:r>
            <a:r>
              <a:rPr lang="pt-BR" sz="1400" dirty="0">
                <a:latin typeface="Porto Sans Light"/>
                <a:cs typeface="Porto Sans Light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pt-BR" sz="1400" dirty="0">
              <a:latin typeface="Porto Sans Light"/>
              <a:cs typeface="Porto Sans Light"/>
            </a:endParaRPr>
          </a:p>
          <a:p>
            <a:pPr algn="just">
              <a:lnSpc>
                <a:spcPct val="150000"/>
              </a:lnSpc>
            </a:pPr>
            <a:r>
              <a:rPr lang="pt-BR" sz="1400" b="1" dirty="0">
                <a:latin typeface="Porto Sans"/>
                <a:cs typeface="Porto Sans"/>
              </a:rPr>
              <a:t>FOOD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Porto Sans Light"/>
                <a:cs typeface="Porto Sans Light"/>
              </a:rPr>
              <a:t>SAS </a:t>
            </a:r>
            <a:r>
              <a:rPr lang="pt-BR" sz="1400" dirty="0" err="1">
                <a:latin typeface="Porto Sans Light"/>
                <a:cs typeface="Porto Sans Light"/>
              </a:rPr>
              <a:t>guarantees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equitable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access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to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meals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through</a:t>
            </a:r>
            <a:r>
              <a:rPr lang="pt-BR" sz="1400" dirty="0">
                <a:latin typeface="Porto Sans Light"/>
                <a:cs typeface="Porto Sans Light"/>
              </a:rPr>
              <a:t> its </a:t>
            </a:r>
            <a:r>
              <a:rPr lang="pt-BR" sz="1400" dirty="0" err="1">
                <a:latin typeface="Porto Sans Light"/>
                <a:cs typeface="Porto Sans Light"/>
              </a:rPr>
              <a:t>canteens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and</a:t>
            </a:r>
            <a:r>
              <a:rPr lang="pt-BR" sz="1400" dirty="0">
                <a:latin typeface="Porto Sans Light"/>
                <a:cs typeface="Porto Sans Light"/>
              </a:rPr>
              <a:t> cafeterias spread </a:t>
            </a:r>
            <a:r>
              <a:rPr lang="pt-BR" sz="1400" dirty="0" err="1">
                <a:latin typeface="Porto Sans Light"/>
                <a:cs typeface="Porto Sans Light"/>
              </a:rPr>
              <a:t>across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the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three</a:t>
            </a:r>
            <a:r>
              <a:rPr lang="pt-BR" sz="1400" dirty="0">
                <a:latin typeface="Porto Sans Light"/>
                <a:cs typeface="Porto Sans Light"/>
              </a:rPr>
              <a:t> campuses.</a:t>
            </a:r>
          </a:p>
          <a:p>
            <a:pPr algn="just">
              <a:lnSpc>
                <a:spcPct val="150000"/>
              </a:lnSpc>
            </a:pPr>
            <a:endParaRPr lang="pt-BR" sz="1200" b="1" dirty="0">
              <a:latin typeface="Porto Sans"/>
              <a:cs typeface="Porto Sans"/>
            </a:endParaRPr>
          </a:p>
          <a:p>
            <a:pPr algn="just">
              <a:lnSpc>
                <a:spcPct val="150000"/>
              </a:lnSpc>
            </a:pPr>
            <a:r>
              <a:rPr lang="pt-BR" sz="1400" b="1" dirty="0">
                <a:latin typeface="Porto Sans"/>
                <a:cs typeface="Porto Sans"/>
              </a:rPr>
              <a:t>ACCOMMODATION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Porto Sans Light"/>
                <a:cs typeface="Porto Sans Light"/>
              </a:rPr>
              <a:t>In </a:t>
            </a:r>
            <a:r>
              <a:rPr lang="pt-BR" sz="1400" dirty="0" err="1">
                <a:latin typeface="Porto Sans Light"/>
                <a:cs typeface="Porto Sans Light"/>
              </a:rPr>
              <a:t>each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residence</a:t>
            </a:r>
            <a:r>
              <a:rPr lang="pt-BR" sz="1400" dirty="0">
                <a:latin typeface="Porto Sans Light"/>
                <a:cs typeface="Porto Sans Light"/>
              </a:rPr>
              <a:t> hall, </a:t>
            </a:r>
            <a:r>
              <a:rPr lang="pt-BR" sz="1400" dirty="0" err="1">
                <a:latin typeface="Porto Sans Light"/>
                <a:cs typeface="Porto Sans Light"/>
              </a:rPr>
              <a:t>every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student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finds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his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special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place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of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comfort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and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well-being</a:t>
            </a:r>
            <a:r>
              <a:rPr lang="pt-BR" sz="1400" dirty="0">
                <a:latin typeface="Porto Sans Light"/>
                <a:cs typeface="Porto Sans Light"/>
              </a:rPr>
              <a:t>. SAS </a:t>
            </a:r>
            <a:r>
              <a:rPr lang="pt-BR" sz="1400" dirty="0" err="1">
                <a:latin typeface="Porto Sans Light"/>
                <a:cs typeface="Porto Sans Light"/>
              </a:rPr>
              <a:t>have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several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residence</a:t>
            </a:r>
            <a:r>
              <a:rPr lang="pt-BR" sz="1400" dirty="0">
                <a:latin typeface="Porto Sans Light"/>
                <a:cs typeface="Porto Sans Light"/>
              </a:rPr>
              <a:t> halls </a:t>
            </a:r>
            <a:r>
              <a:rPr lang="pt-BR" sz="1400" dirty="0" err="1">
                <a:latin typeface="Porto Sans Light"/>
                <a:cs typeface="Porto Sans Light"/>
              </a:rPr>
              <a:t>located</a:t>
            </a:r>
            <a:r>
              <a:rPr lang="pt-BR" sz="1400" dirty="0">
                <a:latin typeface="Porto Sans Light"/>
                <a:cs typeface="Porto Sans Light"/>
              </a:rPr>
              <a:t> in </a:t>
            </a:r>
            <a:r>
              <a:rPr lang="pt-BR" sz="1400" dirty="0" err="1">
                <a:latin typeface="Porto Sans Light"/>
                <a:cs typeface="Porto Sans Light"/>
              </a:rPr>
              <a:t>the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city</a:t>
            </a:r>
            <a:r>
              <a:rPr lang="pt-BR" sz="1400" dirty="0">
                <a:latin typeface="Porto Sans Light"/>
                <a:cs typeface="Porto Sans Light"/>
              </a:rPr>
              <a:t> of Porto </a:t>
            </a:r>
            <a:r>
              <a:rPr lang="pt-BR" sz="1400" dirty="0" err="1">
                <a:latin typeface="Porto Sans Light"/>
                <a:cs typeface="Porto Sans Light"/>
              </a:rPr>
              <a:t>and</a:t>
            </a:r>
            <a:r>
              <a:rPr lang="pt-BR" sz="1400" dirty="0">
                <a:latin typeface="Porto Sans Light"/>
                <a:cs typeface="Porto Sans Light"/>
              </a:rPr>
              <a:t> Vila do Conde.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7189" y="548106"/>
            <a:ext cx="3006811" cy="630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741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8105"/>
            <a:ext cx="9144000" cy="63098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6684" y="0"/>
            <a:ext cx="9150684" cy="548105"/>
          </a:xfrm>
          <a:prstGeom prst="rect">
            <a:avLst/>
          </a:prstGeom>
          <a:solidFill>
            <a:srgbClr val="1A17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PPorto—branco—opaco-0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895" y="147933"/>
            <a:ext cx="1213313" cy="2664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4528" y="86907"/>
            <a:ext cx="3261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  <a:t>PORTO POLYTECHNIC </a:t>
            </a:r>
          </a:p>
          <a:p>
            <a:r>
              <a:rPr lang="en-US" sz="1000" dirty="0">
                <a:solidFill>
                  <a:srgbClr val="D13827"/>
                </a:solidFill>
                <a:latin typeface="Porto Sans"/>
                <a:cs typeface="Porto Sans"/>
              </a:rPr>
              <a:t>STUDENT WELFARE SERVICES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1764" y="1230348"/>
            <a:ext cx="4890208" cy="4950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400" b="1" dirty="0">
                <a:latin typeface="Porto Sans"/>
                <a:cs typeface="Porto Sans"/>
              </a:rPr>
              <a:t>SCHOLARSHIPS AND EMERGENCY AID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Porto Sans Light"/>
                <a:cs typeface="Porto Sans Light"/>
              </a:rPr>
              <a:t>SAS </a:t>
            </a:r>
            <a:r>
              <a:rPr lang="pt-BR" sz="1400" dirty="0" err="1">
                <a:latin typeface="Porto Sans Light"/>
                <a:cs typeface="Porto Sans Light"/>
              </a:rPr>
              <a:t>promotes</a:t>
            </a:r>
            <a:r>
              <a:rPr lang="pt-BR" sz="1400" dirty="0">
                <a:latin typeface="Porto Sans Light"/>
                <a:cs typeface="Porto Sans Light"/>
              </a:rPr>
              <a:t> a </a:t>
            </a:r>
            <a:r>
              <a:rPr lang="pt-BR" sz="1400" dirty="0" err="1">
                <a:latin typeface="Porto Sans Light"/>
                <a:cs typeface="Porto Sans Light"/>
              </a:rPr>
              <a:t>direct</a:t>
            </a:r>
            <a:r>
              <a:rPr lang="pt-BR" sz="1400" dirty="0">
                <a:latin typeface="Porto Sans Light"/>
                <a:cs typeface="Porto Sans Light"/>
              </a:rPr>
              <a:t> social </a:t>
            </a:r>
            <a:r>
              <a:rPr lang="pt-BR" sz="1400" dirty="0" err="1">
                <a:latin typeface="Porto Sans Light"/>
                <a:cs typeface="Porto Sans Light"/>
              </a:rPr>
              <a:t>action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strategy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through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scholarships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and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emergency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aid</a:t>
            </a:r>
            <a:r>
              <a:rPr lang="pt-BR" sz="1400" dirty="0">
                <a:latin typeface="Porto Sans Light"/>
                <a:cs typeface="Porto Sans Light"/>
              </a:rPr>
              <a:t>. The </a:t>
            </a:r>
            <a:r>
              <a:rPr lang="pt-BR" sz="1400" dirty="0" err="1">
                <a:latin typeface="Porto Sans Light"/>
                <a:cs typeface="Porto Sans Light"/>
              </a:rPr>
              <a:t>granting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of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scholarships</a:t>
            </a:r>
            <a:r>
              <a:rPr lang="pt-BR" sz="1400" dirty="0">
                <a:latin typeface="Porto Sans Light"/>
                <a:cs typeface="Porto Sans Light"/>
              </a:rPr>
              <a:t> in </a:t>
            </a:r>
            <a:r>
              <a:rPr lang="pt-BR" sz="1400" dirty="0" err="1">
                <a:latin typeface="Porto Sans Light"/>
                <a:cs typeface="Porto Sans Light"/>
              </a:rPr>
              <a:t>higher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education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aims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to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support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one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of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the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noblest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principles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of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our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society</a:t>
            </a:r>
            <a:r>
              <a:rPr lang="pt-BR" sz="1400" dirty="0">
                <a:latin typeface="Porto Sans Light"/>
                <a:cs typeface="Porto Sans Light"/>
              </a:rPr>
              <a:t> - </a:t>
            </a:r>
            <a:r>
              <a:rPr lang="pt-BR" sz="1400" dirty="0" err="1">
                <a:latin typeface="Porto Sans Light"/>
                <a:cs typeface="Porto Sans Light"/>
              </a:rPr>
              <a:t>equity</a:t>
            </a:r>
            <a:r>
              <a:rPr lang="pt-BR" sz="1400" dirty="0">
                <a:latin typeface="Porto Sans Light"/>
                <a:cs typeface="Porto Sans Light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pt-BR" sz="1600" dirty="0">
              <a:latin typeface="Porto Sans Light"/>
              <a:cs typeface="Porto Sans Light"/>
            </a:endParaRPr>
          </a:p>
          <a:p>
            <a:pPr algn="just">
              <a:lnSpc>
                <a:spcPct val="150000"/>
              </a:lnSpc>
            </a:pPr>
            <a:r>
              <a:rPr lang="pt-BR" sz="1400" b="1" dirty="0">
                <a:latin typeface="Porto Sans"/>
                <a:cs typeface="Porto Sans"/>
              </a:rPr>
              <a:t>FAES</a:t>
            </a:r>
          </a:p>
          <a:p>
            <a:pPr algn="just">
              <a:lnSpc>
                <a:spcPct val="150000"/>
              </a:lnSpc>
            </a:pPr>
            <a:r>
              <a:rPr lang="pt-BR" sz="1400" dirty="0" err="1">
                <a:latin typeface="Porto Sans Light"/>
                <a:cs typeface="Porto Sans Light"/>
              </a:rPr>
              <a:t>Fulfilling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the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mission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of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an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institution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that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wants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to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be</a:t>
            </a:r>
            <a:r>
              <a:rPr lang="pt-BR" sz="1400" dirty="0">
                <a:latin typeface="Porto Sans Light"/>
                <a:cs typeface="Porto Sans Light"/>
              </a:rPr>
              <a:t> more inclusive, </a:t>
            </a:r>
            <a:r>
              <a:rPr lang="pt-BR" sz="1400" dirty="0" err="1">
                <a:latin typeface="Porto Sans Light"/>
                <a:cs typeface="Porto Sans Light"/>
              </a:rPr>
              <a:t>which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emphasizes</a:t>
            </a:r>
            <a:r>
              <a:rPr lang="pt-BR" sz="1400" dirty="0">
                <a:latin typeface="Porto Sans Light"/>
                <a:cs typeface="Porto Sans Light"/>
              </a:rPr>
              <a:t> </a:t>
            </a:r>
            <a:r>
              <a:rPr lang="pt-BR" sz="1400" dirty="0" err="1">
                <a:latin typeface="Porto Sans Light"/>
                <a:cs typeface="Porto Sans Light"/>
              </a:rPr>
              <a:t>equal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access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to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quality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education</a:t>
            </a:r>
            <a:r>
              <a:rPr lang="pt-BR" sz="1400" dirty="0">
                <a:latin typeface="Porto Sans Light"/>
                <a:cs typeface="Porto Sans Light"/>
              </a:rPr>
              <a:t>, Porto </a:t>
            </a:r>
            <a:r>
              <a:rPr lang="pt-BR" sz="1400" dirty="0" err="1">
                <a:latin typeface="Porto Sans Light"/>
                <a:cs typeface="Porto Sans Light"/>
              </a:rPr>
              <a:t>Polytechnic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has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created</a:t>
            </a:r>
            <a:r>
              <a:rPr lang="pt-BR" sz="1400" dirty="0">
                <a:latin typeface="Porto Sans Light"/>
                <a:cs typeface="Porto Sans Light"/>
              </a:rPr>
              <a:t> a Social </a:t>
            </a:r>
            <a:r>
              <a:rPr lang="pt-BR" sz="1400" dirty="0" err="1">
                <a:latin typeface="Porto Sans Light"/>
                <a:cs typeface="Porto Sans Light"/>
              </a:rPr>
              <a:t>Support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and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Emergency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Fund</a:t>
            </a:r>
            <a:r>
              <a:rPr lang="pt-BR" sz="1400" dirty="0">
                <a:latin typeface="Porto Sans Light"/>
                <a:cs typeface="Porto Sans Light"/>
              </a:rPr>
              <a:t> (FAES-P.PORTO), </a:t>
            </a:r>
            <a:r>
              <a:rPr lang="pt-BR" sz="1400" dirty="0" err="1">
                <a:latin typeface="Porto Sans Light"/>
                <a:cs typeface="Porto Sans Light"/>
              </a:rPr>
              <a:t>an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additional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fund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to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the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existing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ones</a:t>
            </a:r>
            <a:r>
              <a:rPr lang="pt-BR" sz="1400" dirty="0">
                <a:latin typeface="Porto Sans Light"/>
                <a:cs typeface="Porto Sans Light"/>
              </a:rPr>
              <a:t>, </a:t>
            </a:r>
            <a:r>
              <a:rPr lang="pt-BR" sz="1400" dirty="0" err="1">
                <a:latin typeface="Porto Sans Light"/>
                <a:cs typeface="Porto Sans Light"/>
              </a:rPr>
              <a:t>constituted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by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donations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of</a:t>
            </a:r>
            <a:r>
              <a:rPr lang="pt-BR" sz="1400" dirty="0">
                <a:latin typeface="Porto Sans Light"/>
                <a:cs typeface="Porto Sans Light"/>
              </a:rPr>
              <a:t> singular </a:t>
            </a:r>
            <a:r>
              <a:rPr lang="pt-BR" sz="1400" dirty="0" err="1">
                <a:latin typeface="Porto Sans Light"/>
                <a:cs typeface="Porto Sans Light"/>
              </a:rPr>
              <a:t>or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collective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patrons</a:t>
            </a:r>
            <a:r>
              <a:rPr lang="pt-BR" sz="1400" dirty="0">
                <a:latin typeface="Porto Sans Light"/>
                <a:cs typeface="Porto Sans Light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Porto Sans Light"/>
                <a:cs typeface="Porto Sans Light"/>
              </a:rPr>
              <a:t> 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Porto Sans Light"/>
                <a:cs typeface="Porto Sans Light"/>
              </a:rPr>
              <a:t>FAES-PORTO </a:t>
            </a:r>
            <a:r>
              <a:rPr lang="pt-BR" sz="1400" dirty="0" err="1">
                <a:latin typeface="Porto Sans Light"/>
                <a:cs typeface="Porto Sans Light"/>
              </a:rPr>
              <a:t>will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allow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the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institution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to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implement</a:t>
            </a:r>
            <a:r>
              <a:rPr lang="pt-BR" sz="1400" dirty="0">
                <a:latin typeface="Porto Sans Light"/>
                <a:cs typeface="Porto Sans Light"/>
              </a:rPr>
              <a:t> a "</a:t>
            </a:r>
            <a:r>
              <a:rPr lang="pt-BR" sz="1400" dirty="0" err="1">
                <a:latin typeface="Porto Sans Light"/>
                <a:cs typeface="Porto Sans Light"/>
              </a:rPr>
              <a:t>complement</a:t>
            </a:r>
            <a:r>
              <a:rPr lang="pt-BR" sz="1400" dirty="0">
                <a:latin typeface="Porto Sans Light"/>
                <a:cs typeface="Porto Sans Light"/>
              </a:rPr>
              <a:t>" </a:t>
            </a:r>
            <a:r>
              <a:rPr lang="pt-BR" sz="1400" dirty="0" err="1">
                <a:latin typeface="Porto Sans Light"/>
                <a:cs typeface="Porto Sans Light"/>
              </a:rPr>
              <a:t>to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the</a:t>
            </a:r>
            <a:r>
              <a:rPr lang="pt-BR" sz="1400" dirty="0">
                <a:latin typeface="Porto Sans Light"/>
                <a:cs typeface="Porto Sans Light"/>
              </a:rPr>
              <a:t> social </a:t>
            </a:r>
            <a:r>
              <a:rPr lang="pt-BR" sz="1400" dirty="0" err="1">
                <a:latin typeface="Porto Sans Light"/>
                <a:cs typeface="Porto Sans Light"/>
              </a:rPr>
              <a:t>welfare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of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the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State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supporting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students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who</a:t>
            </a:r>
            <a:r>
              <a:rPr lang="pt-BR" sz="1400" dirty="0">
                <a:latin typeface="Porto Sans Light"/>
                <a:cs typeface="Porto Sans Light"/>
              </a:rPr>
              <a:t>, </a:t>
            </a:r>
            <a:r>
              <a:rPr lang="pt-BR" sz="1400" dirty="0" err="1">
                <a:latin typeface="Porto Sans Light"/>
                <a:cs typeface="Porto Sans Light"/>
              </a:rPr>
              <a:t>despite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the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existence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of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economic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needs</a:t>
            </a:r>
            <a:r>
              <a:rPr lang="pt-BR" sz="1400" dirty="0">
                <a:latin typeface="Porto Sans Light"/>
                <a:cs typeface="Porto Sans Light"/>
              </a:rPr>
              <a:t>, do </a:t>
            </a:r>
            <a:r>
              <a:rPr lang="pt-BR" sz="1400" dirty="0" err="1">
                <a:latin typeface="Porto Sans Light"/>
                <a:cs typeface="Porto Sans Light"/>
              </a:rPr>
              <a:t>not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have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access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to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this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welfare</a:t>
            </a:r>
            <a:r>
              <a:rPr lang="pt-BR" sz="1400" dirty="0">
                <a:latin typeface="Porto Sans Light"/>
                <a:cs typeface="Porto Sans Light"/>
              </a:rPr>
              <a:t>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F46052A-ADD6-194B-A1CA-8B7E6F6F176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7189" y="548104"/>
            <a:ext cx="3006811" cy="630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30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8105"/>
            <a:ext cx="9144000" cy="63098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6684" y="0"/>
            <a:ext cx="9150684" cy="548105"/>
          </a:xfrm>
          <a:prstGeom prst="rect">
            <a:avLst/>
          </a:prstGeom>
          <a:solidFill>
            <a:srgbClr val="1A17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PPorto—branco—opaco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895" y="147933"/>
            <a:ext cx="1213313" cy="2664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4528" y="86907"/>
            <a:ext cx="3261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  <a:t>PORTO POLYTECHNIC</a:t>
            </a:r>
            <a:b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</a:br>
            <a:r>
              <a:rPr lang="en-US" sz="1000" dirty="0">
                <a:solidFill>
                  <a:srgbClr val="D13827"/>
                </a:solidFill>
                <a:latin typeface="Porto Sans"/>
                <a:cs typeface="Porto Sans"/>
              </a:rPr>
              <a:t>STUDENT WELFARE SERVICES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1763" y="1230348"/>
            <a:ext cx="4581865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400" b="1" dirty="0">
                <a:latin typeface="Porto Sans"/>
                <a:cs typeface="Porto Sans"/>
              </a:rPr>
              <a:t>RECREATION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Porto Sans Light"/>
                <a:cs typeface="Porto Sans Light"/>
              </a:rPr>
              <a:t>SAS </a:t>
            </a:r>
            <a:r>
              <a:rPr lang="pt-BR" sz="1400" dirty="0" err="1">
                <a:latin typeface="Porto Sans Light"/>
                <a:cs typeface="Porto Sans Light"/>
              </a:rPr>
              <a:t>encourage</a:t>
            </a:r>
            <a:r>
              <a:rPr lang="pt-BR" sz="1400" dirty="0">
                <a:latin typeface="Porto Sans Light"/>
                <a:cs typeface="Porto Sans Light"/>
              </a:rPr>
              <a:t> a </a:t>
            </a:r>
            <a:r>
              <a:rPr lang="pt-BR" sz="1400" dirty="0" err="1">
                <a:latin typeface="Porto Sans Light"/>
                <a:cs typeface="Porto Sans Light"/>
              </a:rPr>
              <a:t>spirit</a:t>
            </a:r>
            <a:r>
              <a:rPr lang="pt-BR" sz="1400" dirty="0">
                <a:latin typeface="Porto Sans Light"/>
                <a:cs typeface="Porto Sans Light"/>
              </a:rPr>
              <a:t> of </a:t>
            </a:r>
            <a:r>
              <a:rPr lang="pt-BR" sz="1400" dirty="0" err="1">
                <a:latin typeface="Porto Sans Light"/>
                <a:cs typeface="Porto Sans Light"/>
              </a:rPr>
              <a:t>community</a:t>
            </a:r>
            <a:r>
              <a:rPr lang="pt-BR" sz="1400" dirty="0">
                <a:latin typeface="Porto Sans Light"/>
                <a:cs typeface="Porto Sans Light"/>
              </a:rPr>
              <a:t>, </a:t>
            </a:r>
            <a:r>
              <a:rPr lang="pt-BR" sz="1400" dirty="0" err="1">
                <a:latin typeface="Porto Sans Light"/>
                <a:cs typeface="Porto Sans Light"/>
              </a:rPr>
              <a:t>sharing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and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solidarity</a:t>
            </a:r>
            <a:r>
              <a:rPr lang="pt-BR" sz="1400" dirty="0">
                <a:latin typeface="Porto Sans Light"/>
                <a:cs typeface="Porto Sans Light"/>
              </a:rPr>
              <a:t>, in </a:t>
            </a:r>
            <a:r>
              <a:rPr lang="pt-BR" sz="1400" dirty="0" err="1">
                <a:latin typeface="Porto Sans Light"/>
                <a:cs typeface="Porto Sans Light"/>
              </a:rPr>
              <a:t>commitment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to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the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others</a:t>
            </a:r>
            <a:r>
              <a:rPr lang="pt-BR" sz="1400" dirty="0">
                <a:latin typeface="Porto Sans Light"/>
                <a:cs typeface="Porto Sans Light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pt-BR" sz="1400" dirty="0">
              <a:latin typeface="Porto Sans Light"/>
              <a:cs typeface="Porto Sans Light"/>
            </a:endParaRPr>
          </a:p>
          <a:p>
            <a:pPr algn="just">
              <a:lnSpc>
                <a:spcPct val="150000"/>
              </a:lnSpc>
            </a:pPr>
            <a:r>
              <a:rPr lang="pt-BR" sz="1400" b="1" dirty="0">
                <a:latin typeface="Porto Sans"/>
                <a:cs typeface="Porto Sans"/>
              </a:rPr>
              <a:t>PARTICIPATORY BUDGETING - </a:t>
            </a:r>
            <a:r>
              <a:rPr lang="pt-BR" sz="1400" b="1" dirty="0" err="1">
                <a:latin typeface="Porto Sans"/>
                <a:cs typeface="Porto Sans"/>
              </a:rPr>
              <a:t>opAS</a:t>
            </a:r>
            <a:endParaRPr lang="pt-BR" sz="1400" b="1" dirty="0">
              <a:latin typeface="Porto Sans"/>
              <a:cs typeface="Porto Sans"/>
            </a:endParaRP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Porto Sans Light"/>
                <a:cs typeface="Porto Sans Light"/>
              </a:rPr>
              <a:t>SAS </a:t>
            </a:r>
            <a:r>
              <a:rPr lang="pt-BR" sz="1400" dirty="0" err="1">
                <a:latin typeface="Porto Sans Light"/>
                <a:cs typeface="Porto Sans Light"/>
              </a:rPr>
              <a:t>Participatory</a:t>
            </a:r>
            <a:r>
              <a:rPr lang="pt-BR" sz="1400" dirty="0">
                <a:latin typeface="Porto Sans Light"/>
                <a:cs typeface="Porto Sans Light"/>
              </a:rPr>
              <a:t> Budget </a:t>
            </a:r>
            <a:r>
              <a:rPr lang="pt-BR" sz="1400" dirty="0" err="1">
                <a:latin typeface="Porto Sans Light"/>
                <a:cs typeface="Porto Sans Light"/>
              </a:rPr>
              <a:t>allows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any</a:t>
            </a:r>
            <a:r>
              <a:rPr lang="pt-BR" sz="1400" dirty="0">
                <a:latin typeface="Porto Sans Light"/>
                <a:cs typeface="Porto Sans Light"/>
              </a:rPr>
              <a:t> P.PORTO </a:t>
            </a:r>
            <a:r>
              <a:rPr lang="pt-BR" sz="1400" dirty="0" err="1">
                <a:latin typeface="Porto Sans Light"/>
                <a:cs typeface="Porto Sans Light"/>
              </a:rPr>
              <a:t>students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to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be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involved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dutifully</a:t>
            </a:r>
            <a:r>
              <a:rPr lang="pt-BR" sz="1400" dirty="0">
                <a:latin typeface="Porto Sans Light"/>
                <a:cs typeface="Porto Sans Light"/>
              </a:rPr>
              <a:t> in </a:t>
            </a:r>
            <a:r>
              <a:rPr lang="pt-BR" sz="1400" dirty="0" err="1">
                <a:latin typeface="Porto Sans Light"/>
                <a:cs typeface="Porto Sans Light"/>
              </a:rPr>
              <a:t>any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activities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related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to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students</a:t>
            </a:r>
            <a:r>
              <a:rPr lang="pt-BR" sz="1400" dirty="0">
                <a:latin typeface="Porto Sans Light"/>
                <a:cs typeface="Porto Sans Light"/>
              </a:rPr>
              <a:t>’ </a:t>
            </a:r>
            <a:r>
              <a:rPr lang="pt-BR" sz="1400" dirty="0" err="1">
                <a:latin typeface="Porto Sans Light"/>
                <a:cs typeface="Porto Sans Light"/>
              </a:rPr>
              <a:t>well-being</a:t>
            </a:r>
            <a:r>
              <a:rPr lang="pt-BR" sz="1400" dirty="0">
                <a:latin typeface="Porto Sans Light"/>
                <a:cs typeface="Porto Sans Light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1763" y="5355677"/>
            <a:ext cx="141630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"/>
                <a:cs typeface="Porto Serif"/>
              </a:rPr>
              <a:t>5.405</a:t>
            </a:r>
          </a:p>
          <a:p>
            <a:pPr algn="ctr"/>
            <a:r>
              <a:rPr lang="en-US" sz="1100" dirty="0" err="1">
                <a:latin typeface="Porto Sans Light"/>
                <a:cs typeface="Porto Sans Light"/>
              </a:rPr>
              <a:t>Scolarship</a:t>
            </a:r>
            <a:r>
              <a:rPr lang="en-US" sz="1100" dirty="0">
                <a:latin typeface="Porto Sans Light"/>
                <a:cs typeface="Porto Sans Light"/>
              </a:rPr>
              <a:t> Holders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69604" y="5355677"/>
            <a:ext cx="85338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"/>
                <a:cs typeface="Porto Serif"/>
              </a:rPr>
              <a:t>319</a:t>
            </a:r>
          </a:p>
          <a:p>
            <a:pPr algn="ctr"/>
            <a:r>
              <a:rPr lang="en-US" sz="1100" dirty="0">
                <a:latin typeface="Porto Sans Light"/>
                <a:cs typeface="Porto Sans Light"/>
              </a:rPr>
              <a:t>Single Beds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54524" y="5355677"/>
            <a:ext cx="173630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"/>
                <a:cs typeface="Porto Serif"/>
              </a:rPr>
              <a:t>269.188</a:t>
            </a:r>
          </a:p>
          <a:p>
            <a:pPr algn="ctr"/>
            <a:r>
              <a:rPr lang="en-US" sz="1100" dirty="0">
                <a:latin typeface="Porto Sans Light"/>
                <a:cs typeface="Porto Sans Light"/>
              </a:rPr>
              <a:t>Meals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19958" y="4327571"/>
            <a:ext cx="235267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"/>
                <a:cs typeface="Porto Serif"/>
              </a:rPr>
              <a:t>9.038.730€</a:t>
            </a:r>
          </a:p>
          <a:p>
            <a:pPr algn="ctr"/>
            <a:r>
              <a:rPr lang="en-US" sz="1100" dirty="0">
                <a:latin typeface="Porto Sans Light"/>
                <a:cs typeface="Porto Sans Light"/>
              </a:rPr>
              <a:t>Funding Amount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130E066F-B5FA-5A49-BB25-E5591421E2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7189" y="548105"/>
            <a:ext cx="3006811" cy="630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387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8105"/>
            <a:ext cx="9144000" cy="63098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6684" y="0"/>
            <a:ext cx="9150684" cy="548105"/>
          </a:xfrm>
          <a:prstGeom prst="rect">
            <a:avLst/>
          </a:prstGeom>
          <a:solidFill>
            <a:srgbClr val="1A17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PPorto—branco—opaco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895" y="147933"/>
            <a:ext cx="1213313" cy="2664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4528" y="86907"/>
            <a:ext cx="3261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  <a:t>PORTO POLYTECHNIC</a:t>
            </a:r>
            <a:b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</a:br>
            <a:r>
              <a:rPr lang="en-US" sz="1000" dirty="0">
                <a:solidFill>
                  <a:srgbClr val="D13827"/>
                </a:solidFill>
                <a:latin typeface="Porto Sans"/>
                <a:cs typeface="Porto Sans"/>
              </a:rPr>
              <a:t>CULTURE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1764" y="1230348"/>
            <a:ext cx="4890208" cy="490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400" b="1" dirty="0">
                <a:latin typeface="Porto Sans"/>
                <a:cs typeface="Porto Sans"/>
              </a:rPr>
              <a:t>CULTURE</a:t>
            </a:r>
          </a:p>
          <a:p>
            <a:pPr algn="just">
              <a:lnSpc>
                <a:spcPct val="150000"/>
              </a:lnSpc>
            </a:pPr>
            <a:r>
              <a:rPr lang="pt-BR" sz="1400" dirty="0" err="1">
                <a:latin typeface="Porto Sans Light"/>
                <a:cs typeface="Porto Sans Light"/>
              </a:rPr>
              <a:t>Striving</a:t>
            </a:r>
            <a:r>
              <a:rPr lang="pt-BR" sz="1400" dirty="0">
                <a:latin typeface="Porto Sans Light"/>
                <a:cs typeface="Porto Sans Light"/>
              </a:rPr>
              <a:t> for </a:t>
            </a:r>
            <a:r>
              <a:rPr lang="pt-BR" sz="1400" dirty="0" err="1">
                <a:latin typeface="Porto Sans Light"/>
                <a:cs typeface="Porto Sans Light"/>
              </a:rPr>
              <a:t>excellence</a:t>
            </a:r>
            <a:r>
              <a:rPr lang="pt-BR" sz="1400" dirty="0">
                <a:latin typeface="Porto Sans Light"/>
                <a:cs typeface="Porto Sans Light"/>
              </a:rPr>
              <a:t> in </a:t>
            </a:r>
            <a:r>
              <a:rPr lang="pt-BR" sz="1400" dirty="0" err="1">
                <a:latin typeface="Porto Sans Light"/>
                <a:cs typeface="Porto Sans Light"/>
              </a:rPr>
              <a:t>higher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education</a:t>
            </a:r>
            <a:r>
              <a:rPr lang="pt-BR" sz="1400" dirty="0">
                <a:latin typeface="Porto Sans Light"/>
                <a:cs typeface="Porto Sans Light"/>
              </a:rPr>
              <a:t>, P.PORTO </a:t>
            </a:r>
            <a:r>
              <a:rPr lang="pt-BR" sz="1400" dirty="0" err="1">
                <a:latin typeface="Porto Sans Light"/>
                <a:cs typeface="Porto Sans Light"/>
              </a:rPr>
              <a:t>is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committed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to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being</a:t>
            </a:r>
            <a:r>
              <a:rPr lang="pt-BR" sz="1400" dirty="0">
                <a:latin typeface="Porto Sans Light"/>
                <a:cs typeface="Porto Sans Light"/>
              </a:rPr>
              <a:t> a </a:t>
            </a:r>
            <a:r>
              <a:rPr lang="pt-BR" sz="1400" dirty="0" err="1">
                <a:latin typeface="Porto Sans Light"/>
                <a:cs typeface="Porto Sans Light"/>
              </a:rPr>
              <a:t>dynamic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agent</a:t>
            </a:r>
            <a:r>
              <a:rPr lang="pt-BR" sz="1400" dirty="0">
                <a:latin typeface="Porto Sans Light"/>
                <a:cs typeface="Porto Sans Light"/>
              </a:rPr>
              <a:t> in </a:t>
            </a:r>
            <a:r>
              <a:rPr lang="pt-BR" sz="1400" dirty="0" err="1">
                <a:latin typeface="Porto Sans Light"/>
                <a:cs typeface="Porto Sans Light"/>
              </a:rPr>
              <a:t>the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creation</a:t>
            </a:r>
            <a:r>
              <a:rPr lang="pt-BR" sz="1400" dirty="0">
                <a:latin typeface="Porto Sans Light"/>
                <a:cs typeface="Porto Sans Light"/>
              </a:rPr>
              <a:t>, </a:t>
            </a:r>
            <a:r>
              <a:rPr lang="pt-BR" sz="1400" dirty="0" err="1">
                <a:latin typeface="Porto Sans Light"/>
                <a:cs typeface="Porto Sans Light"/>
              </a:rPr>
              <a:t>production</a:t>
            </a:r>
            <a:r>
              <a:rPr lang="pt-BR" sz="1400" dirty="0">
                <a:latin typeface="Porto Sans Light"/>
                <a:cs typeface="Porto Sans Light"/>
              </a:rPr>
              <a:t>, </a:t>
            </a:r>
            <a:r>
              <a:rPr lang="pt-BR" sz="1400" dirty="0" err="1">
                <a:latin typeface="Porto Sans Light"/>
                <a:cs typeface="Porto Sans Light"/>
              </a:rPr>
              <a:t>dissemination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and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development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of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culture</a:t>
            </a:r>
            <a:r>
              <a:rPr lang="pt-BR" sz="1400" dirty="0">
                <a:latin typeface="Porto Sans Light"/>
                <a:cs typeface="Porto Sans Light"/>
              </a:rPr>
              <a:t>, </a:t>
            </a:r>
            <a:r>
              <a:rPr lang="pt-BR" sz="1400" dirty="0" err="1">
                <a:latin typeface="Porto Sans Light"/>
                <a:cs typeface="Porto Sans Light"/>
              </a:rPr>
              <a:t>promoting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several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initiatives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of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scientific</a:t>
            </a:r>
            <a:r>
              <a:rPr lang="pt-BR" sz="1400" dirty="0">
                <a:latin typeface="Porto Sans Light"/>
                <a:cs typeface="Porto Sans Light"/>
              </a:rPr>
              <a:t>, </a:t>
            </a:r>
            <a:r>
              <a:rPr lang="pt-BR" sz="1400" dirty="0" err="1">
                <a:latin typeface="Porto Sans Light"/>
                <a:cs typeface="Porto Sans Light"/>
              </a:rPr>
              <a:t>artistic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and</a:t>
            </a:r>
            <a:r>
              <a:rPr lang="pt-BR" sz="1400" dirty="0">
                <a:latin typeface="Porto Sans Light"/>
                <a:cs typeface="Porto Sans Light"/>
              </a:rPr>
              <a:t> cultural </a:t>
            </a:r>
            <a:r>
              <a:rPr lang="pt-BR" sz="1400" dirty="0" err="1">
                <a:latin typeface="Porto Sans Light"/>
                <a:cs typeface="Porto Sans Light"/>
              </a:rPr>
              <a:t>nature</a:t>
            </a:r>
            <a:r>
              <a:rPr lang="pt-BR" sz="1400" dirty="0">
                <a:latin typeface="Porto Sans Light"/>
                <a:cs typeface="Porto Sans Light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Porto Sans Light"/>
                <a:cs typeface="Porto Sans Light"/>
              </a:rPr>
              <a:t> </a:t>
            </a:r>
          </a:p>
          <a:p>
            <a:pPr algn="just">
              <a:lnSpc>
                <a:spcPct val="150000"/>
              </a:lnSpc>
            </a:pPr>
            <a:r>
              <a:rPr lang="pt-BR" sz="1400" dirty="0" err="1">
                <a:latin typeface="Porto Sans Light"/>
                <a:cs typeface="Porto Sans Light"/>
              </a:rPr>
              <a:t>These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enterprises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involve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conferences</a:t>
            </a:r>
            <a:r>
              <a:rPr lang="pt-BR" sz="1400" dirty="0">
                <a:latin typeface="Porto Sans Light"/>
                <a:cs typeface="Porto Sans Light"/>
              </a:rPr>
              <a:t>, </a:t>
            </a:r>
            <a:r>
              <a:rPr lang="pt-BR" sz="1400" dirty="0" err="1">
                <a:latin typeface="Porto Sans Light"/>
                <a:cs typeface="Porto Sans Light"/>
              </a:rPr>
              <a:t>exhibitions</a:t>
            </a:r>
            <a:r>
              <a:rPr lang="pt-BR" sz="1400" dirty="0">
                <a:latin typeface="Porto Sans Light"/>
                <a:cs typeface="Porto Sans Light"/>
              </a:rPr>
              <a:t>, </a:t>
            </a:r>
            <a:r>
              <a:rPr lang="pt-BR" sz="1400" dirty="0" err="1">
                <a:latin typeface="Porto Sans Light"/>
                <a:cs typeface="Porto Sans Light"/>
              </a:rPr>
              <a:t>thematic</a:t>
            </a:r>
            <a:r>
              <a:rPr lang="pt-BR" sz="1400" dirty="0">
                <a:latin typeface="Porto Sans Light"/>
                <a:cs typeface="Porto Sans Light"/>
              </a:rPr>
              <a:t> workshops, </a:t>
            </a:r>
            <a:r>
              <a:rPr lang="pt-BR" sz="1400" dirty="0" err="1">
                <a:latin typeface="Porto Sans Light"/>
                <a:cs typeface="Porto Sans Light"/>
              </a:rPr>
              <a:t>seminars</a:t>
            </a:r>
            <a:r>
              <a:rPr lang="pt-BR" sz="1400" dirty="0">
                <a:latin typeface="Porto Sans Light"/>
                <a:cs typeface="Porto Sans Light"/>
              </a:rPr>
              <a:t>, cinema, </a:t>
            </a:r>
            <a:r>
              <a:rPr lang="pt-BR" sz="1400" dirty="0" err="1">
                <a:latin typeface="Porto Sans Light"/>
                <a:cs typeface="Porto Sans Light"/>
              </a:rPr>
              <a:t>journeys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and</a:t>
            </a:r>
            <a:r>
              <a:rPr lang="pt-BR" sz="1400" dirty="0">
                <a:latin typeface="Porto Sans Light"/>
                <a:cs typeface="Porto Sans Light"/>
              </a:rPr>
              <a:t> meetings </a:t>
            </a:r>
            <a:r>
              <a:rPr lang="pt-BR" sz="1400" dirty="0" err="1">
                <a:latin typeface="Porto Sans Light"/>
                <a:cs typeface="Porto Sans Light"/>
              </a:rPr>
              <a:t>of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all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kinds</a:t>
            </a:r>
            <a:r>
              <a:rPr lang="pt-BR" sz="1400" dirty="0">
                <a:latin typeface="Porto Sans Light"/>
                <a:cs typeface="Porto Sans Light"/>
              </a:rPr>
              <a:t>, crossing </a:t>
            </a:r>
            <a:r>
              <a:rPr lang="pt-BR" sz="1400" dirty="0" err="1">
                <a:latin typeface="Porto Sans Light"/>
                <a:cs typeface="Porto Sans Light"/>
              </a:rPr>
              <a:t>the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scientific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and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pedagogical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memory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of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the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first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schools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with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contemporary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artistic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production</a:t>
            </a:r>
            <a:r>
              <a:rPr lang="pt-BR" sz="1400" dirty="0">
                <a:latin typeface="Porto Sans Light"/>
                <a:cs typeface="Porto Sans Light"/>
              </a:rPr>
              <a:t>. 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Porto Sans Light"/>
                <a:cs typeface="Porto Sans Light"/>
              </a:rPr>
              <a:t> </a:t>
            </a:r>
          </a:p>
          <a:p>
            <a:pPr algn="just">
              <a:lnSpc>
                <a:spcPct val="150000"/>
              </a:lnSpc>
            </a:pPr>
            <a:r>
              <a:rPr lang="pt-BR" sz="1400" dirty="0" err="1">
                <a:latin typeface="Porto Sans Light"/>
                <a:cs typeface="Porto Sans Light"/>
              </a:rPr>
              <a:t>All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these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events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allow</a:t>
            </a:r>
            <a:r>
              <a:rPr lang="pt-BR" sz="1400" dirty="0">
                <a:latin typeface="Porto Sans Light"/>
                <a:cs typeface="Porto Sans Light"/>
              </a:rPr>
              <a:t> a new </a:t>
            </a:r>
            <a:r>
              <a:rPr lang="pt-BR" sz="1400" dirty="0" err="1">
                <a:latin typeface="Porto Sans Light"/>
                <a:cs typeface="Porto Sans Light"/>
              </a:rPr>
              <a:t>generation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of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skills</a:t>
            </a:r>
            <a:r>
              <a:rPr lang="pt-BR" sz="1400" dirty="0">
                <a:latin typeface="Porto Sans Light"/>
                <a:cs typeface="Porto Sans Light"/>
              </a:rPr>
              <a:t>, a range </a:t>
            </a:r>
            <a:r>
              <a:rPr lang="pt-BR" sz="1400" dirty="0" err="1">
                <a:latin typeface="Porto Sans Light"/>
                <a:cs typeface="Porto Sans Light"/>
              </a:rPr>
              <a:t>of</a:t>
            </a:r>
            <a:r>
              <a:rPr lang="pt-BR" sz="1400" dirty="0">
                <a:latin typeface="Porto Sans Light"/>
                <a:cs typeface="Porto Sans Light"/>
              </a:rPr>
              <a:t> new </a:t>
            </a:r>
            <a:r>
              <a:rPr lang="pt-BR" sz="1400" dirty="0" err="1">
                <a:latin typeface="Porto Sans Light"/>
                <a:cs typeface="Porto Sans Light"/>
              </a:rPr>
              <a:t>information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and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sharing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ideas</a:t>
            </a:r>
            <a:r>
              <a:rPr lang="pt-BR" sz="1400" dirty="0">
                <a:latin typeface="Porto Sans Light"/>
                <a:cs typeface="Porto Sans Light"/>
              </a:rPr>
              <a:t>, </a:t>
            </a:r>
            <a:r>
              <a:rPr lang="pt-BR" sz="1400" dirty="0" err="1">
                <a:latin typeface="Porto Sans Light"/>
                <a:cs typeface="Porto Sans Light"/>
              </a:rPr>
              <a:t>playing</a:t>
            </a:r>
            <a:r>
              <a:rPr lang="pt-BR" sz="1400" dirty="0">
                <a:latin typeface="Porto Sans Light"/>
                <a:cs typeface="Porto Sans Light"/>
              </a:rPr>
              <a:t> a </a:t>
            </a:r>
            <a:r>
              <a:rPr lang="pt-BR" sz="1400" dirty="0" err="1">
                <a:latin typeface="Porto Sans Light"/>
                <a:cs typeface="Porto Sans Light"/>
              </a:rPr>
              <a:t>strong</a:t>
            </a:r>
            <a:r>
              <a:rPr lang="pt-BR" sz="1400" dirty="0">
                <a:latin typeface="Porto Sans Light"/>
                <a:cs typeface="Porto Sans Light"/>
              </a:rPr>
              <a:t> role </a:t>
            </a:r>
            <a:r>
              <a:rPr lang="pt-BR" sz="1400" dirty="0" err="1">
                <a:latin typeface="Porto Sans Light"/>
                <a:cs typeface="Porto Sans Light"/>
              </a:rPr>
              <a:t>on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the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formation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of</a:t>
            </a:r>
            <a:r>
              <a:rPr lang="pt-BR" sz="1400" dirty="0">
                <a:latin typeface="Porto Sans Light"/>
                <a:cs typeface="Porto Sans Light"/>
              </a:rPr>
              <a:t> global </a:t>
            </a:r>
            <a:r>
              <a:rPr lang="pt-BR" sz="1400" dirty="0" err="1">
                <a:latin typeface="Porto Sans Light"/>
                <a:cs typeface="Porto Sans Light"/>
              </a:rPr>
              <a:t>citizens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provided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with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an</a:t>
            </a:r>
            <a:r>
              <a:rPr lang="pt-BR" sz="1400" dirty="0">
                <a:latin typeface="Porto Sans Light"/>
                <a:cs typeface="Porto Sans Light"/>
              </a:rPr>
              <a:t> open </a:t>
            </a:r>
            <a:r>
              <a:rPr lang="pt-BR" sz="1400" dirty="0" err="1">
                <a:latin typeface="Porto Sans Light"/>
                <a:cs typeface="Porto Sans Light"/>
              </a:rPr>
              <a:t>culture</a:t>
            </a:r>
            <a:r>
              <a:rPr lang="pt-BR" sz="1400" dirty="0">
                <a:latin typeface="Porto Sans Light"/>
                <a:cs typeface="Porto Sans Light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pt-BR" sz="1400" b="1" dirty="0">
              <a:latin typeface="Porto Sans"/>
              <a:cs typeface="Porto Sans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3BB0290-FEA8-8342-B79A-02E92F7AF8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7189" y="548106"/>
            <a:ext cx="3013495" cy="630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515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8105"/>
            <a:ext cx="9144000" cy="63098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6684" y="0"/>
            <a:ext cx="9150684" cy="548105"/>
          </a:xfrm>
          <a:prstGeom prst="rect">
            <a:avLst/>
          </a:prstGeom>
          <a:solidFill>
            <a:srgbClr val="1A17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PPorto—branco—opaco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895" y="147933"/>
            <a:ext cx="1213313" cy="2664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4528" y="86907"/>
            <a:ext cx="3261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  <a:t>PORTO POLYTECHNIC</a:t>
            </a:r>
            <a:b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</a:br>
            <a:r>
              <a:rPr lang="en-US" sz="1000" dirty="0">
                <a:solidFill>
                  <a:srgbClr val="D13827"/>
                </a:solidFill>
                <a:latin typeface="Porto Sans"/>
                <a:cs typeface="Porto Sans"/>
              </a:rPr>
              <a:t>SPORT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1764" y="1230348"/>
            <a:ext cx="4890208" cy="4580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400" b="1" dirty="0">
                <a:latin typeface="Porto Sans"/>
                <a:cs typeface="Porto Sans"/>
              </a:rPr>
              <a:t>SPORTS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Porto Sans Light"/>
                <a:cs typeface="Porto Sans Light"/>
              </a:rPr>
              <a:t>P.PORTO </a:t>
            </a:r>
            <a:r>
              <a:rPr lang="pt-BR" sz="1400" dirty="0" err="1">
                <a:latin typeface="Porto Sans Light"/>
                <a:cs typeface="Porto Sans Light"/>
              </a:rPr>
              <a:t>knows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how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important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sports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is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and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how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determinant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sporting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activities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may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be</a:t>
            </a:r>
            <a:r>
              <a:rPr lang="pt-BR" sz="1400" dirty="0">
                <a:latin typeface="Porto Sans Light"/>
                <a:cs typeface="Porto Sans Light"/>
              </a:rPr>
              <a:t> for </a:t>
            </a:r>
            <a:r>
              <a:rPr lang="pt-BR" sz="1400" dirty="0" err="1">
                <a:latin typeface="Porto Sans Light"/>
                <a:cs typeface="Porto Sans Light"/>
              </a:rPr>
              <a:t>students</a:t>
            </a:r>
            <a:r>
              <a:rPr lang="pt-BR" sz="1400" dirty="0">
                <a:latin typeface="Porto Sans Light"/>
                <a:cs typeface="Porto Sans Light"/>
              </a:rPr>
              <a:t>' </a:t>
            </a:r>
            <a:r>
              <a:rPr lang="pt-BR" sz="1400" dirty="0" err="1">
                <a:latin typeface="Porto Sans Light"/>
                <a:cs typeface="Porto Sans Light"/>
              </a:rPr>
              <a:t>personal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and</a:t>
            </a:r>
            <a:r>
              <a:rPr lang="pt-BR" sz="1400" dirty="0">
                <a:latin typeface="Porto Sans Light"/>
                <a:cs typeface="Porto Sans Light"/>
              </a:rPr>
              <a:t> social </a:t>
            </a:r>
            <a:r>
              <a:rPr lang="pt-BR" sz="1400" dirty="0" err="1">
                <a:latin typeface="Porto Sans Light"/>
                <a:cs typeface="Porto Sans Light"/>
              </a:rPr>
              <a:t>development</a:t>
            </a:r>
            <a:r>
              <a:rPr lang="pt-BR" sz="1400" dirty="0">
                <a:latin typeface="Porto Sans Light"/>
                <a:cs typeface="Porto Sans Light"/>
              </a:rPr>
              <a:t>, as </a:t>
            </a:r>
            <a:r>
              <a:rPr lang="pt-BR" sz="1400" dirty="0" err="1">
                <a:latin typeface="Porto Sans Light"/>
                <a:cs typeface="Porto Sans Light"/>
              </a:rPr>
              <a:t>well</a:t>
            </a:r>
            <a:r>
              <a:rPr lang="pt-BR" sz="1400" dirty="0">
                <a:latin typeface="Porto Sans Light"/>
                <a:cs typeface="Porto Sans Light"/>
              </a:rPr>
              <a:t> as </a:t>
            </a:r>
            <a:r>
              <a:rPr lang="pt-BR" sz="1400" dirty="0" err="1">
                <a:latin typeface="Porto Sans Light"/>
                <a:cs typeface="Porto Sans Light"/>
              </a:rPr>
              <a:t>that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of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the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surrounding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communities</a:t>
            </a:r>
            <a:r>
              <a:rPr lang="pt-BR" sz="1400" dirty="0">
                <a:latin typeface="Porto Sans Light"/>
                <a:cs typeface="Porto Sans Light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pt-BR" sz="1400" dirty="0">
              <a:latin typeface="Porto Sans Light"/>
              <a:cs typeface="Porto Sans Light"/>
            </a:endParaRPr>
          </a:p>
          <a:p>
            <a:pPr algn="just">
              <a:lnSpc>
                <a:spcPct val="150000"/>
              </a:lnSpc>
            </a:pPr>
            <a:r>
              <a:rPr lang="pt-BR" sz="1400" dirty="0" err="1">
                <a:latin typeface="Porto Sans Light"/>
                <a:cs typeface="Porto Sans Light"/>
              </a:rPr>
              <a:t>That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is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why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hundreds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of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students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and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other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people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from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the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surrounding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communities</a:t>
            </a:r>
            <a:r>
              <a:rPr lang="pt-BR" sz="1400" dirty="0">
                <a:latin typeface="Porto Sans Light"/>
                <a:cs typeface="Porto Sans Light"/>
              </a:rPr>
              <a:t> are </a:t>
            </a:r>
            <a:r>
              <a:rPr lang="pt-BR" sz="1400" dirty="0" err="1">
                <a:latin typeface="Porto Sans Light"/>
                <a:cs typeface="Porto Sans Light"/>
              </a:rPr>
              <a:t>daily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involved</a:t>
            </a:r>
            <a:r>
              <a:rPr lang="pt-BR" sz="1400" dirty="0">
                <a:latin typeface="Porto Sans Light"/>
                <a:cs typeface="Porto Sans Light"/>
              </a:rPr>
              <a:t> in </a:t>
            </a:r>
            <a:r>
              <a:rPr lang="pt-BR" sz="1400" dirty="0" err="1">
                <a:latin typeface="Porto Sans Light"/>
                <a:cs typeface="Porto Sans Light"/>
              </a:rPr>
              <a:t>different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sporting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activities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carried</a:t>
            </a:r>
            <a:r>
              <a:rPr lang="pt-BR" sz="1400" dirty="0">
                <a:latin typeface="Porto Sans Light"/>
                <a:cs typeface="Porto Sans Light"/>
              </a:rPr>
              <a:t> out in </a:t>
            </a:r>
            <a:r>
              <a:rPr lang="pt-BR" sz="1400" dirty="0" err="1">
                <a:latin typeface="Porto Sans Light"/>
                <a:cs typeface="Porto Sans Light"/>
              </a:rPr>
              <a:t>our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sports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facilities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and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equipment</a:t>
            </a:r>
            <a:r>
              <a:rPr lang="pt-BR" sz="1400" dirty="0">
                <a:latin typeface="Porto Sans Light"/>
                <a:cs typeface="Porto Sans Light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pt-BR" sz="1400" dirty="0">
              <a:latin typeface="Porto Sans Light"/>
              <a:cs typeface="Porto Sans Light"/>
            </a:endParaRPr>
          </a:p>
          <a:p>
            <a:pPr algn="just">
              <a:lnSpc>
                <a:spcPct val="150000"/>
              </a:lnSpc>
            </a:pPr>
            <a:r>
              <a:rPr lang="pt-BR" sz="1400" dirty="0" err="1">
                <a:latin typeface="Porto Sans Light"/>
                <a:cs typeface="Porto Sans Light"/>
              </a:rPr>
              <a:t>Our</a:t>
            </a:r>
            <a:r>
              <a:rPr lang="pt-BR" sz="1400" dirty="0">
                <a:latin typeface="Porto Sans Light"/>
                <a:cs typeface="Porto Sans Light"/>
              </a:rPr>
              <a:t> Sports </a:t>
            </a:r>
            <a:r>
              <a:rPr lang="pt-BR" sz="1400" dirty="0" err="1">
                <a:latin typeface="Porto Sans Light"/>
                <a:cs typeface="Porto Sans Light"/>
              </a:rPr>
              <a:t>Complex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offers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the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academic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community</a:t>
            </a:r>
            <a:r>
              <a:rPr lang="pt-BR" sz="1400" dirty="0">
                <a:latin typeface="Porto Sans Light"/>
                <a:cs typeface="Porto Sans Light"/>
              </a:rPr>
              <a:t> high-</a:t>
            </a:r>
            <a:r>
              <a:rPr lang="pt-BR" sz="1400" dirty="0" err="1">
                <a:latin typeface="Porto Sans Light"/>
                <a:cs typeface="Porto Sans Light"/>
              </a:rPr>
              <a:t>quality</a:t>
            </a:r>
            <a:r>
              <a:rPr lang="pt-BR" sz="1400" dirty="0">
                <a:latin typeface="Porto Sans Light"/>
                <a:cs typeface="Porto Sans Light"/>
              </a:rPr>
              <a:t> </a:t>
            </a:r>
            <a:r>
              <a:rPr lang="pt-BR" sz="1400" dirty="0" err="1">
                <a:latin typeface="Porto Sans Light"/>
                <a:cs typeface="Porto Sans Light"/>
              </a:rPr>
              <a:t>facilities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suitable</a:t>
            </a:r>
            <a:r>
              <a:rPr lang="pt-BR" sz="1400" dirty="0">
                <a:latin typeface="Porto Sans Light"/>
                <a:cs typeface="Porto Sans Light"/>
              </a:rPr>
              <a:t> for </a:t>
            </a:r>
            <a:r>
              <a:rPr lang="pt-BR" sz="1400" dirty="0" err="1">
                <a:latin typeface="Porto Sans Light"/>
                <a:cs typeface="Porto Sans Light"/>
              </a:rPr>
              <a:t>different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types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of</a:t>
            </a:r>
            <a:r>
              <a:rPr lang="pt-BR" sz="1400" dirty="0">
                <a:latin typeface="Porto Sans Light"/>
                <a:cs typeface="Porto Sans Light"/>
              </a:rPr>
              <a:t> </a:t>
            </a:r>
            <a:r>
              <a:rPr lang="pt-BR" sz="1400" dirty="0" err="1">
                <a:latin typeface="Porto Sans Light"/>
                <a:cs typeface="Porto Sans Light"/>
              </a:rPr>
              <a:t>modalities</a:t>
            </a:r>
            <a:r>
              <a:rPr lang="pt-BR" sz="1400" dirty="0">
                <a:latin typeface="Porto Sans Light"/>
                <a:cs typeface="Porto Sans Light"/>
              </a:rPr>
              <a:t>. P.PORTO </a:t>
            </a:r>
            <a:r>
              <a:rPr lang="pt-BR" sz="1400" dirty="0" err="1">
                <a:latin typeface="Porto Sans Light"/>
                <a:cs typeface="Porto Sans Light"/>
              </a:rPr>
              <a:t>Students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can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also</a:t>
            </a:r>
            <a:r>
              <a:rPr lang="pt-BR" sz="1400" dirty="0">
                <a:latin typeface="Porto Sans Light"/>
                <a:cs typeface="Porto Sans Light"/>
              </a:rPr>
              <a:t> aspire </a:t>
            </a:r>
            <a:r>
              <a:rPr lang="pt-BR" sz="1400" dirty="0" err="1">
                <a:latin typeface="Porto Sans Light"/>
                <a:cs typeface="Porto Sans Light"/>
              </a:rPr>
              <a:t>to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represent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the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team</a:t>
            </a:r>
            <a:r>
              <a:rPr lang="pt-BR" sz="1400" dirty="0">
                <a:latin typeface="Porto Sans Light"/>
                <a:cs typeface="Porto Sans Light"/>
              </a:rPr>
              <a:t> in </a:t>
            </a:r>
            <a:r>
              <a:rPr lang="pt-BR" sz="1400" dirty="0" err="1">
                <a:latin typeface="Porto Sans Light"/>
                <a:cs typeface="Porto Sans Light"/>
              </a:rPr>
              <a:t>the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National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University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Championships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and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many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other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international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competitions</a:t>
            </a:r>
            <a:r>
              <a:rPr lang="pt-BR" sz="1400" dirty="0">
                <a:latin typeface="Porto Sans Light"/>
                <a:cs typeface="Porto Sans Light"/>
              </a:rPr>
              <a:t>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D495DB7-F30C-8C45-BDA5-41F7043D21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7189" y="548106"/>
            <a:ext cx="3006811" cy="630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533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6684" y="0"/>
            <a:ext cx="9150684" cy="548105"/>
          </a:xfrm>
          <a:prstGeom prst="rect">
            <a:avLst/>
          </a:prstGeom>
          <a:solidFill>
            <a:srgbClr val="1A17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548105"/>
            <a:ext cx="9144000" cy="63098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Picture 4" descr="PPorto—branco—opaco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895" y="147933"/>
            <a:ext cx="1213313" cy="2664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4528" y="86907"/>
            <a:ext cx="3261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  <a:t>PORTO POLYTECHNIC</a:t>
            </a:r>
            <a:b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</a:br>
            <a:r>
              <a:rPr lang="en-US" sz="1000" dirty="0">
                <a:solidFill>
                  <a:srgbClr val="D13827"/>
                </a:solidFill>
                <a:latin typeface="Porto Sans"/>
                <a:cs typeface="Porto Sans"/>
              </a:rPr>
              <a:t>PRESENTATION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3875" y="1230348"/>
            <a:ext cx="518580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latin typeface="Porto Sans"/>
                <a:cs typeface="Porto Sans"/>
              </a:rPr>
              <a:t>WELCOME TO P.PORTO</a:t>
            </a:r>
          </a:p>
          <a:p>
            <a:r>
              <a:rPr lang="pt-BR" baseline="30000" dirty="0">
                <a:latin typeface="Porto Sans Light"/>
                <a:cs typeface="Porto Sans Light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Porto Sans Light"/>
                <a:cs typeface="Porto Sans Light"/>
              </a:rPr>
              <a:t>P. PORTO </a:t>
            </a:r>
            <a:r>
              <a:rPr lang="pt-BR" sz="1400" dirty="0" err="1">
                <a:latin typeface="Porto Sans Light"/>
                <a:cs typeface="Porto Sans Light"/>
              </a:rPr>
              <a:t>is</a:t>
            </a:r>
            <a:r>
              <a:rPr lang="pt-BR" sz="1400" dirty="0">
                <a:latin typeface="Porto Sans Light"/>
                <a:cs typeface="Porto Sans Light"/>
              </a:rPr>
              <a:t> a </a:t>
            </a:r>
            <a:r>
              <a:rPr lang="pt-BR" sz="1400" dirty="0" err="1">
                <a:latin typeface="Porto Sans Light"/>
                <a:cs typeface="Porto Sans Light"/>
              </a:rPr>
              <a:t>referential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public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higher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education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institution</a:t>
            </a:r>
            <a:r>
              <a:rPr lang="pt-BR" sz="1400" dirty="0">
                <a:latin typeface="Porto Sans Light"/>
                <a:cs typeface="Porto Sans Light"/>
              </a:rPr>
              <a:t>. </a:t>
            </a:r>
            <a:r>
              <a:rPr lang="pt-BR" sz="1400" dirty="0" err="1">
                <a:latin typeface="Porto Sans Light"/>
                <a:cs typeface="Porto Sans Light"/>
              </a:rPr>
              <a:t>Beginning</a:t>
            </a:r>
            <a:r>
              <a:rPr lang="pt-BR" sz="1400" dirty="0">
                <a:latin typeface="Porto Sans Light"/>
                <a:cs typeface="Porto Sans Light"/>
              </a:rPr>
              <a:t> its </a:t>
            </a:r>
            <a:r>
              <a:rPr lang="pt-BR" sz="1400" dirty="0" err="1">
                <a:latin typeface="Porto Sans Light"/>
                <a:cs typeface="Porto Sans Light"/>
              </a:rPr>
              <a:t>activity</a:t>
            </a:r>
            <a:r>
              <a:rPr lang="pt-BR" sz="1400" dirty="0">
                <a:latin typeface="Porto Sans Light"/>
                <a:cs typeface="Porto Sans Light"/>
              </a:rPr>
              <a:t> in 1985, </a:t>
            </a:r>
            <a:r>
              <a:rPr lang="pt-BR" sz="1400" dirty="0" err="1">
                <a:latin typeface="Porto Sans Light"/>
                <a:cs typeface="Porto Sans Light"/>
              </a:rPr>
              <a:t>it’s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today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the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fourth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largest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institution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of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higher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education</a:t>
            </a:r>
            <a:r>
              <a:rPr lang="pt-BR" sz="1400" dirty="0">
                <a:latin typeface="Porto Sans Light"/>
                <a:cs typeface="Porto Sans Light"/>
              </a:rPr>
              <a:t> in </a:t>
            </a:r>
            <a:r>
              <a:rPr lang="pt-BR" sz="1400" dirty="0" err="1">
                <a:latin typeface="Porto Sans Light"/>
                <a:cs typeface="Porto Sans Light"/>
              </a:rPr>
              <a:t>terms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of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access</a:t>
            </a:r>
            <a:r>
              <a:rPr lang="pt-BR" sz="1400" dirty="0">
                <a:latin typeface="Porto Sans Light"/>
                <a:cs typeface="Porto Sans Light"/>
              </a:rPr>
              <a:t>. </a:t>
            </a:r>
            <a:r>
              <a:rPr lang="pt-BR" sz="1400" dirty="0" err="1">
                <a:latin typeface="Porto Sans Light"/>
                <a:cs typeface="Porto Sans Light"/>
              </a:rPr>
              <a:t>We</a:t>
            </a:r>
            <a:r>
              <a:rPr lang="pt-BR" sz="1400" dirty="0">
                <a:latin typeface="Porto Sans Light"/>
                <a:cs typeface="Porto Sans Light"/>
              </a:rPr>
              <a:t> are a </a:t>
            </a:r>
            <a:r>
              <a:rPr lang="pt-BR" sz="1400" dirty="0" err="1">
                <a:latin typeface="Porto Sans Light"/>
                <a:cs typeface="Porto Sans Light"/>
              </a:rPr>
              <a:t>dynamo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of</a:t>
            </a:r>
            <a:r>
              <a:rPr lang="pt-BR" sz="1400" dirty="0">
                <a:latin typeface="Porto Sans Light"/>
                <a:cs typeface="Porto Sans Light"/>
              </a:rPr>
              <a:t> cultural </a:t>
            </a:r>
            <a:r>
              <a:rPr lang="pt-BR" sz="1400" dirty="0" err="1">
                <a:latin typeface="Porto Sans Light"/>
                <a:cs typeface="Porto Sans Light"/>
              </a:rPr>
              <a:t>change</a:t>
            </a:r>
            <a:r>
              <a:rPr lang="pt-BR" sz="1400" dirty="0">
                <a:latin typeface="Porto Sans Light"/>
                <a:cs typeface="Porto Sans Light"/>
              </a:rPr>
              <a:t>, </a:t>
            </a:r>
            <a:r>
              <a:rPr lang="pt-BR" sz="1400" dirty="0" err="1">
                <a:latin typeface="Porto Sans Light"/>
                <a:cs typeface="Porto Sans Light"/>
              </a:rPr>
              <a:t>both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nationally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and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internationally</a:t>
            </a:r>
            <a:r>
              <a:rPr lang="pt-BR" sz="1400" dirty="0">
                <a:latin typeface="Porto Sans Light"/>
                <a:cs typeface="Porto Sans Light"/>
              </a:rPr>
              <a:t>. </a:t>
            </a:r>
            <a:r>
              <a:rPr lang="pt-BR" sz="1400" dirty="0" err="1">
                <a:latin typeface="Porto Sans Light"/>
                <a:cs typeface="Porto Sans Light"/>
              </a:rPr>
              <a:t>We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meet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current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demands</a:t>
            </a:r>
            <a:r>
              <a:rPr lang="pt-BR" sz="1400" dirty="0">
                <a:latin typeface="Porto Sans Light"/>
                <a:cs typeface="Porto Sans Light"/>
              </a:rPr>
              <a:t>, </a:t>
            </a:r>
            <a:r>
              <a:rPr lang="pt-BR" sz="1400" dirty="0" err="1">
                <a:latin typeface="Porto Sans Light"/>
                <a:cs typeface="Porto Sans Light"/>
              </a:rPr>
              <a:t>building</a:t>
            </a:r>
            <a:r>
              <a:rPr lang="pt-BR" sz="1400" dirty="0">
                <a:latin typeface="Porto Sans Light"/>
                <a:cs typeface="Porto Sans Light"/>
              </a:rPr>
              <a:t> bridges </a:t>
            </a:r>
            <a:r>
              <a:rPr lang="pt-BR" sz="1400" dirty="0" err="1">
                <a:latin typeface="Porto Sans Light"/>
                <a:cs typeface="Porto Sans Light"/>
              </a:rPr>
              <a:t>between</a:t>
            </a:r>
            <a:r>
              <a:rPr lang="pt-BR" sz="1400" dirty="0">
                <a:latin typeface="Porto Sans Light"/>
                <a:cs typeface="Porto Sans Light"/>
              </a:rPr>
              <a:t> academia, </a:t>
            </a:r>
            <a:r>
              <a:rPr lang="pt-BR" sz="1400" dirty="0" err="1">
                <a:latin typeface="Porto Sans Light"/>
                <a:cs typeface="Porto Sans Light"/>
              </a:rPr>
              <a:t>the</a:t>
            </a:r>
            <a:r>
              <a:rPr lang="pt-BR" sz="1400" dirty="0">
                <a:latin typeface="Porto Sans Light"/>
                <a:cs typeface="Porto Sans Light"/>
              </a:rPr>
              <a:t> professional world </a:t>
            </a:r>
            <a:r>
              <a:rPr lang="pt-BR" sz="1400" dirty="0" err="1">
                <a:latin typeface="Porto Sans Light"/>
                <a:cs typeface="Porto Sans Light"/>
              </a:rPr>
              <a:t>and</a:t>
            </a:r>
            <a:r>
              <a:rPr lang="pt-BR" sz="1400" dirty="0">
                <a:latin typeface="Porto Sans Light"/>
                <a:cs typeface="Porto Sans Light"/>
              </a:rPr>
              <a:t> civil </a:t>
            </a:r>
            <a:r>
              <a:rPr lang="pt-BR" sz="1400" dirty="0" err="1">
                <a:latin typeface="Porto Sans Light"/>
                <a:cs typeface="Porto Sans Light"/>
              </a:rPr>
              <a:t>society</a:t>
            </a:r>
            <a:r>
              <a:rPr lang="pt-BR" sz="1400" dirty="0">
                <a:latin typeface="Porto Sans Light"/>
                <a:cs typeface="Porto Sans Light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1400" dirty="0" err="1">
                <a:latin typeface="Porto Sans Light"/>
                <a:cs typeface="Porto Sans Light"/>
              </a:rPr>
              <a:t>We</a:t>
            </a:r>
            <a:r>
              <a:rPr lang="pt-BR" sz="1400" dirty="0">
                <a:latin typeface="Porto Sans Light"/>
                <a:cs typeface="Porto Sans Light"/>
              </a:rPr>
              <a:t> build </a:t>
            </a:r>
            <a:r>
              <a:rPr lang="pt-BR" sz="1400" dirty="0" err="1">
                <a:latin typeface="Porto Sans Light"/>
                <a:cs typeface="Porto Sans Light"/>
              </a:rPr>
              <a:t>strategic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cooperation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with</a:t>
            </a:r>
            <a:r>
              <a:rPr lang="pt-BR" sz="1400" dirty="0">
                <a:latin typeface="Porto Sans Light"/>
                <a:cs typeface="Porto Sans Light"/>
              </a:rPr>
              <a:t> local </a:t>
            </a:r>
            <a:r>
              <a:rPr lang="pt-BR" sz="1400" dirty="0" err="1">
                <a:latin typeface="Porto Sans Light"/>
                <a:cs typeface="Porto Sans Light"/>
              </a:rPr>
              <a:t>agents</a:t>
            </a:r>
            <a:r>
              <a:rPr lang="pt-BR" sz="1400" dirty="0">
                <a:latin typeface="Porto Sans Light"/>
                <a:cs typeface="Porto Sans Light"/>
              </a:rPr>
              <a:t>, </a:t>
            </a:r>
            <a:r>
              <a:rPr lang="pt-BR" sz="1400" dirty="0" err="1">
                <a:latin typeface="Porto Sans Light"/>
                <a:cs typeface="Porto Sans Light"/>
              </a:rPr>
              <a:t>and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contribute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with</a:t>
            </a:r>
            <a:r>
              <a:rPr lang="pt-BR" sz="1400" dirty="0">
                <a:latin typeface="Porto Sans Light"/>
                <a:cs typeface="Porto Sans Light"/>
              </a:rPr>
              <a:t> real </a:t>
            </a:r>
            <a:r>
              <a:rPr lang="pt-BR" sz="1400" dirty="0" err="1">
                <a:latin typeface="Porto Sans Light"/>
                <a:cs typeface="Porto Sans Light"/>
              </a:rPr>
              <a:t>solutions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to</a:t>
            </a:r>
            <a:r>
              <a:rPr lang="pt-BR" sz="1400" dirty="0">
                <a:latin typeface="Porto Sans Light"/>
                <a:cs typeface="Porto Sans Light"/>
              </a:rPr>
              <a:t> real </a:t>
            </a:r>
            <a:r>
              <a:rPr lang="pt-BR" sz="1400" dirty="0" err="1">
                <a:latin typeface="Porto Sans Light"/>
                <a:cs typeface="Porto Sans Light"/>
              </a:rPr>
              <a:t>problems</a:t>
            </a:r>
            <a:r>
              <a:rPr lang="pt-BR" sz="1400" dirty="0">
                <a:latin typeface="Porto Sans Light"/>
                <a:cs typeface="Porto Sans Light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pt-BR" i="1" dirty="0" err="1">
                <a:latin typeface="Porto Serif"/>
                <a:cs typeface="Porto Serif"/>
              </a:rPr>
              <a:t>We</a:t>
            </a:r>
            <a:r>
              <a:rPr lang="pt-BR" i="1" dirty="0">
                <a:latin typeface="Porto Serif"/>
                <a:cs typeface="Porto Serif"/>
              </a:rPr>
              <a:t> </a:t>
            </a:r>
            <a:r>
              <a:rPr lang="pt-BR" i="1" dirty="0" err="1">
                <a:latin typeface="Porto Serif"/>
                <a:cs typeface="Porto Serif"/>
              </a:rPr>
              <a:t>rank</a:t>
            </a:r>
            <a:r>
              <a:rPr lang="pt-BR" i="1" dirty="0">
                <a:latin typeface="Porto Serif"/>
                <a:cs typeface="Porto Serif"/>
              </a:rPr>
              <a:t> </a:t>
            </a:r>
            <a:r>
              <a:rPr lang="pt-BR" i="1" dirty="0" err="1">
                <a:latin typeface="Porto Serif"/>
                <a:cs typeface="Porto Serif"/>
              </a:rPr>
              <a:t>fourth</a:t>
            </a:r>
            <a:r>
              <a:rPr lang="pt-BR" i="1" dirty="0">
                <a:latin typeface="Porto Serif"/>
                <a:cs typeface="Porto Serif"/>
              </a:rPr>
              <a:t> </a:t>
            </a:r>
            <a:r>
              <a:rPr lang="pt-BR" i="1" dirty="0" err="1">
                <a:latin typeface="Porto Serif"/>
                <a:cs typeface="Porto Serif"/>
              </a:rPr>
              <a:t>among</a:t>
            </a:r>
            <a:r>
              <a:rPr lang="pt-BR" i="1" dirty="0">
                <a:latin typeface="Porto Serif"/>
                <a:cs typeface="Porto Serif"/>
              </a:rPr>
              <a:t> </a:t>
            </a:r>
            <a:r>
              <a:rPr lang="pt-BR" i="1" dirty="0" err="1">
                <a:latin typeface="Porto Serif"/>
                <a:cs typeface="Porto Serif"/>
              </a:rPr>
              <a:t>first-choice</a:t>
            </a:r>
            <a:r>
              <a:rPr lang="pt-BR" i="1" dirty="0">
                <a:latin typeface="Porto Serif"/>
                <a:cs typeface="Porto Serif"/>
              </a:rPr>
              <a:t> </a:t>
            </a:r>
            <a:r>
              <a:rPr lang="pt-BR" i="1" dirty="0" err="1">
                <a:latin typeface="Porto Serif"/>
                <a:cs typeface="Porto Serif"/>
              </a:rPr>
              <a:t>higher</a:t>
            </a:r>
            <a:r>
              <a:rPr lang="pt-BR" i="1" dirty="0">
                <a:latin typeface="Porto Serif"/>
                <a:cs typeface="Porto Serif"/>
              </a:rPr>
              <a:t> </a:t>
            </a:r>
            <a:r>
              <a:rPr lang="pt-BR" i="1" dirty="0" err="1">
                <a:latin typeface="Porto Serif"/>
                <a:cs typeface="Porto Serif"/>
              </a:rPr>
              <a:t>education</a:t>
            </a:r>
            <a:r>
              <a:rPr lang="pt-BR" i="1" dirty="0">
                <a:latin typeface="Porto Serif"/>
                <a:cs typeface="Porto Serif"/>
              </a:rPr>
              <a:t> </a:t>
            </a:r>
            <a:r>
              <a:rPr lang="pt-BR" i="1" dirty="0" err="1">
                <a:latin typeface="Porto Serif"/>
                <a:cs typeface="Porto Serif"/>
              </a:rPr>
              <a:t>institutions</a:t>
            </a:r>
            <a:r>
              <a:rPr lang="pt-BR" i="1" dirty="0">
                <a:latin typeface="Porto Serif"/>
                <a:cs typeface="Porto Serif"/>
              </a:rPr>
              <a:t>, </a:t>
            </a:r>
            <a:r>
              <a:rPr lang="pt-BR" i="1" dirty="0" err="1">
                <a:latin typeface="Porto Serif"/>
                <a:cs typeface="Porto Serif"/>
              </a:rPr>
              <a:t>and</a:t>
            </a:r>
            <a:r>
              <a:rPr lang="pt-BR" i="1" dirty="0">
                <a:latin typeface="Porto Serif"/>
                <a:cs typeface="Porto Serif"/>
              </a:rPr>
              <a:t> </a:t>
            </a:r>
            <a:r>
              <a:rPr lang="pt-BR" i="1" dirty="0" err="1">
                <a:latin typeface="Porto Serif"/>
                <a:cs typeface="Porto Serif"/>
              </a:rPr>
              <a:t>fifth</a:t>
            </a:r>
            <a:r>
              <a:rPr lang="pt-BR" i="1" dirty="0">
                <a:latin typeface="Porto Serif"/>
                <a:cs typeface="Porto Serif"/>
              </a:rPr>
              <a:t> in </a:t>
            </a:r>
            <a:r>
              <a:rPr lang="pt-BR" i="1" dirty="0" err="1">
                <a:latin typeface="Porto Serif"/>
                <a:cs typeface="Porto Serif"/>
              </a:rPr>
              <a:t>number</a:t>
            </a:r>
            <a:r>
              <a:rPr lang="pt-BR" i="1" dirty="0">
                <a:latin typeface="Porto Serif"/>
                <a:cs typeface="Porto Serif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pt-BR" i="1" dirty="0">
                <a:latin typeface="Porto Serif"/>
                <a:cs typeface="Porto Serif"/>
              </a:rPr>
              <a:t>of </a:t>
            </a:r>
            <a:r>
              <a:rPr lang="pt-BR" i="1" dirty="0" err="1">
                <a:latin typeface="Porto Serif"/>
                <a:cs typeface="Porto Serif"/>
              </a:rPr>
              <a:t>students</a:t>
            </a:r>
            <a:r>
              <a:rPr lang="pt-BR" i="1" dirty="0">
                <a:latin typeface="Porto Serif"/>
                <a:cs typeface="Porto Serif"/>
              </a:rPr>
              <a:t>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49353" y="5675308"/>
            <a:ext cx="1310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"/>
                <a:cs typeface="Porto Serif"/>
              </a:rPr>
              <a:t>59</a:t>
            </a:r>
          </a:p>
          <a:p>
            <a:pPr algn="ctr"/>
            <a:r>
              <a:rPr lang="en-US" sz="1100" dirty="0">
                <a:latin typeface="Porto Sans Light"/>
                <a:cs typeface="Porto Sans Light"/>
              </a:rPr>
              <a:t>Undergraduate Degrees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3874" y="5675308"/>
            <a:ext cx="147518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"/>
                <a:cs typeface="Porto Serif"/>
              </a:rPr>
              <a:t>18.322</a:t>
            </a:r>
          </a:p>
          <a:p>
            <a:pPr algn="ctr"/>
            <a:r>
              <a:rPr lang="en-US" sz="1100" dirty="0">
                <a:latin typeface="Porto Sans Light"/>
                <a:cs typeface="Porto Sans Light"/>
              </a:rPr>
              <a:t>Students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60882" y="5675308"/>
            <a:ext cx="761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"/>
                <a:cs typeface="Porto Serif"/>
              </a:rPr>
              <a:t>70</a:t>
            </a:r>
          </a:p>
          <a:p>
            <a:pPr algn="ctr"/>
            <a:r>
              <a:rPr lang="en-US" sz="1100" dirty="0">
                <a:latin typeface="Porto Sans Light"/>
                <a:cs typeface="Porto Sans Light"/>
              </a:rPr>
              <a:t>Master</a:t>
            </a:r>
          </a:p>
          <a:p>
            <a:pPr algn="ctr"/>
            <a:r>
              <a:rPr lang="en-US" sz="1100" dirty="0">
                <a:latin typeface="Porto Sans Light"/>
                <a:cs typeface="Porto Sans Light"/>
              </a:rPr>
              <a:t>Degrees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5984" y="569425"/>
            <a:ext cx="3006811" cy="626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969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8105"/>
            <a:ext cx="9144000" cy="63098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6684" y="0"/>
            <a:ext cx="9150684" cy="548105"/>
          </a:xfrm>
          <a:prstGeom prst="rect">
            <a:avLst/>
          </a:prstGeom>
          <a:solidFill>
            <a:srgbClr val="1A17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PPorto—branco—opaco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895" y="147933"/>
            <a:ext cx="1213313" cy="2664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4528" y="86907"/>
            <a:ext cx="3261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  <a:t>PORTO POLYTECHNIC</a:t>
            </a:r>
            <a:b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</a:br>
            <a:r>
              <a:rPr lang="en-US" sz="1000" dirty="0">
                <a:solidFill>
                  <a:srgbClr val="D13827"/>
                </a:solidFill>
                <a:latin typeface="Porto Sans"/>
                <a:cs typeface="Porto Sans"/>
              </a:rPr>
              <a:t>STUDENT SUPPORT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1763" y="1230348"/>
            <a:ext cx="51772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i="1" dirty="0">
                <a:latin typeface="Porto Sans"/>
                <a:cs typeface="Porto Sans"/>
              </a:rPr>
              <a:t>STUDENT SUPPORT</a:t>
            </a:r>
          </a:p>
          <a:p>
            <a:pPr algn="just"/>
            <a:r>
              <a:rPr lang="pt-BR" baseline="30000" dirty="0">
                <a:latin typeface="Porto Sans Light"/>
                <a:cs typeface="Porto Sans Light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pt-BR" sz="1400" b="1" dirty="0">
                <a:latin typeface="Porto Sans"/>
                <a:cs typeface="Porto Sans"/>
              </a:rPr>
              <a:t>PSYCHOLOGICAL AND CAREER SERVICES (GIAP)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Porto Sans Light"/>
                <a:cs typeface="Porto Sans Light"/>
              </a:rPr>
              <a:t>GIAP </a:t>
            </a:r>
            <a:r>
              <a:rPr lang="pt-BR" sz="1400" dirty="0" err="1">
                <a:latin typeface="Porto Sans Light"/>
                <a:cs typeface="Porto Sans Light"/>
              </a:rPr>
              <a:t>aims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to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provide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quality</a:t>
            </a:r>
            <a:r>
              <a:rPr lang="pt-BR" sz="1400" dirty="0">
                <a:latin typeface="Porto Sans Light"/>
                <a:cs typeface="Porto Sans Light"/>
              </a:rPr>
              <a:t>, </a:t>
            </a:r>
            <a:r>
              <a:rPr lang="pt-BR" sz="1400" dirty="0" err="1">
                <a:latin typeface="Porto Sans Light"/>
                <a:cs typeface="Porto Sans Light"/>
              </a:rPr>
              <a:t>efficient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services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to</a:t>
            </a:r>
            <a:r>
              <a:rPr lang="pt-BR" sz="1400" dirty="0">
                <a:latin typeface="Porto Sans Light"/>
                <a:cs typeface="Porto Sans Light"/>
              </a:rPr>
              <a:t> help </a:t>
            </a:r>
            <a:r>
              <a:rPr lang="pt-BR" sz="1400" dirty="0" err="1">
                <a:latin typeface="Porto Sans Light"/>
                <a:cs typeface="Porto Sans Light"/>
              </a:rPr>
              <a:t>graduate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and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current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students</a:t>
            </a:r>
            <a:r>
              <a:rPr lang="pt-BR" sz="1400" dirty="0">
                <a:latin typeface="Porto Sans Light"/>
                <a:cs typeface="Porto Sans Light"/>
              </a:rPr>
              <a:t> build </a:t>
            </a:r>
            <a:r>
              <a:rPr lang="pt-BR" sz="1400" dirty="0" err="1">
                <a:latin typeface="Porto Sans Light"/>
                <a:cs typeface="Porto Sans Light"/>
              </a:rPr>
              <a:t>skills</a:t>
            </a:r>
            <a:r>
              <a:rPr lang="pt-BR" sz="1400" dirty="0">
                <a:latin typeface="Porto Sans Light"/>
                <a:cs typeface="Porto Sans Light"/>
              </a:rPr>
              <a:t>, improve </a:t>
            </a:r>
            <a:r>
              <a:rPr lang="pt-BR" sz="1400" dirty="0" err="1">
                <a:latin typeface="Porto Sans Light"/>
                <a:cs typeface="Porto Sans Light"/>
              </a:rPr>
              <a:t>their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well-being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and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achieve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personal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and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academic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success</a:t>
            </a:r>
            <a:r>
              <a:rPr lang="pt-BR" sz="1400" dirty="0">
                <a:latin typeface="Porto Sans Light"/>
                <a:cs typeface="Porto Sans Light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1400" dirty="0" err="1">
                <a:latin typeface="Porto Sans Light"/>
                <a:cs typeface="Porto Sans Light"/>
              </a:rPr>
              <a:t>Also</a:t>
            </a:r>
            <a:r>
              <a:rPr lang="pt-BR" sz="1400" dirty="0">
                <a:latin typeface="Porto Sans Light"/>
                <a:cs typeface="Porto Sans Light"/>
              </a:rPr>
              <a:t>, </a:t>
            </a:r>
            <a:r>
              <a:rPr lang="pt-BR" sz="1400" dirty="0" err="1">
                <a:latin typeface="Porto Sans Light"/>
                <a:cs typeface="Porto Sans Light"/>
              </a:rPr>
              <a:t>our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team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emphasizes</a:t>
            </a:r>
            <a:r>
              <a:rPr lang="pt-BR" sz="1400" dirty="0">
                <a:latin typeface="Porto Sans Light"/>
                <a:cs typeface="Porto Sans Light"/>
              </a:rPr>
              <a:t> a </a:t>
            </a:r>
            <a:r>
              <a:rPr lang="pt-BR" sz="1400" dirty="0" err="1">
                <a:latin typeface="Porto Sans Light"/>
                <a:cs typeface="Porto Sans Light"/>
              </a:rPr>
              <a:t>holistic</a:t>
            </a:r>
            <a:r>
              <a:rPr lang="pt-BR" sz="1400" dirty="0">
                <a:latin typeface="Porto Sans Light"/>
                <a:cs typeface="Porto Sans Light"/>
              </a:rPr>
              <a:t> approach </a:t>
            </a:r>
            <a:r>
              <a:rPr lang="pt-BR" sz="1400" dirty="0" err="1">
                <a:latin typeface="Porto Sans Light"/>
                <a:cs typeface="Porto Sans Light"/>
              </a:rPr>
              <a:t>to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career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and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life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planning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and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is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committed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to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empowering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individuals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to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become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thriving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professionals</a:t>
            </a:r>
            <a:r>
              <a:rPr lang="pt-BR" sz="1400" dirty="0">
                <a:latin typeface="Porto Sans Light"/>
                <a:cs typeface="Porto Sans Light"/>
              </a:rPr>
              <a:t> in </a:t>
            </a:r>
            <a:r>
              <a:rPr lang="pt-BR" sz="1400" dirty="0" err="1">
                <a:latin typeface="Porto Sans Light"/>
                <a:cs typeface="Porto Sans Light"/>
              </a:rPr>
              <a:t>the</a:t>
            </a:r>
            <a:r>
              <a:rPr lang="pt-BR" sz="1400" dirty="0">
                <a:latin typeface="Porto Sans Light"/>
                <a:cs typeface="Porto Sans Light"/>
              </a:rPr>
              <a:t> global </a:t>
            </a:r>
            <a:r>
              <a:rPr lang="pt-BR" sz="1400" dirty="0" err="1">
                <a:latin typeface="Porto Sans Light"/>
                <a:cs typeface="Porto Sans Light"/>
              </a:rPr>
              <a:t>community</a:t>
            </a:r>
            <a:r>
              <a:rPr lang="pt-BR" sz="1400" dirty="0">
                <a:latin typeface="Porto Sans Light"/>
                <a:cs typeface="Porto Sans Light"/>
              </a:rPr>
              <a:t>, </a:t>
            </a:r>
            <a:r>
              <a:rPr lang="pt-BR" sz="1400" dirty="0" err="1">
                <a:latin typeface="Porto Sans Light"/>
                <a:cs typeface="Porto Sans Light"/>
              </a:rPr>
              <a:t>with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confidence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and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competence</a:t>
            </a:r>
            <a:r>
              <a:rPr lang="pt-BR" sz="1400" dirty="0">
                <a:latin typeface="Porto Sans Light"/>
                <a:cs typeface="Porto Sans Light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Porto Sans Light"/>
                <a:cs typeface="Porto Sans Light"/>
              </a:rPr>
              <a:t>It </a:t>
            </a:r>
            <a:r>
              <a:rPr lang="pt-BR" sz="1400" dirty="0" err="1">
                <a:latin typeface="Porto Sans Light"/>
                <a:cs typeface="Porto Sans Light"/>
              </a:rPr>
              <a:t>is</a:t>
            </a:r>
            <a:r>
              <a:rPr lang="pt-BR" sz="1400" dirty="0">
                <a:latin typeface="Porto Sans Light"/>
                <a:cs typeface="Porto Sans Light"/>
              </a:rPr>
              <a:t> a </a:t>
            </a:r>
            <a:r>
              <a:rPr lang="pt-BR" sz="1400" dirty="0" err="1">
                <a:latin typeface="Porto Sans Light"/>
                <a:cs typeface="Porto Sans Light"/>
              </a:rPr>
              <a:t>specialized</a:t>
            </a:r>
            <a:r>
              <a:rPr lang="pt-BR" sz="1400" dirty="0">
                <a:latin typeface="Porto Sans Light"/>
                <a:cs typeface="Porto Sans Light"/>
              </a:rPr>
              <a:t> centre </a:t>
            </a:r>
            <a:r>
              <a:rPr lang="pt-BR" sz="1400" dirty="0" err="1">
                <a:latin typeface="Porto Sans Light"/>
                <a:cs typeface="Porto Sans Light"/>
              </a:rPr>
              <a:t>and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especially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dedicated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to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graduate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and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current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students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of</a:t>
            </a:r>
            <a:r>
              <a:rPr lang="pt-BR" sz="1400" dirty="0">
                <a:latin typeface="Porto Sans Light"/>
                <a:cs typeface="Porto Sans Light"/>
              </a:rPr>
              <a:t> P.PORTO.</a:t>
            </a:r>
          </a:p>
          <a:p>
            <a:pPr algn="just">
              <a:lnSpc>
                <a:spcPct val="150000"/>
              </a:lnSpc>
            </a:pPr>
            <a:endParaRPr lang="pt-BR" sz="1400" dirty="0">
              <a:latin typeface="Porto Sans Light"/>
              <a:cs typeface="Porto Sans Light"/>
            </a:endParaRPr>
          </a:p>
          <a:p>
            <a:pPr algn="just">
              <a:lnSpc>
                <a:spcPct val="150000"/>
              </a:lnSpc>
            </a:pPr>
            <a:r>
              <a:rPr lang="pt-BR" sz="1400" b="1" dirty="0">
                <a:latin typeface="Porto Sans"/>
                <a:cs typeface="Porto Sans"/>
              </a:rPr>
              <a:t>ACADEMIC ORGANISATION OFFICE (GOA)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Porto Sans Light"/>
                <a:cs typeface="Porto Sans Light"/>
              </a:rPr>
              <a:t>GOA </a:t>
            </a:r>
            <a:r>
              <a:rPr lang="pt-BR" sz="1400" dirty="0" err="1">
                <a:latin typeface="Porto Sans Light"/>
                <a:cs typeface="Porto Sans Light"/>
              </a:rPr>
              <a:t>is</a:t>
            </a:r>
            <a:r>
              <a:rPr lang="pt-BR" sz="1400" dirty="0">
                <a:latin typeface="Porto Sans Light"/>
                <a:cs typeface="Porto Sans Light"/>
              </a:rPr>
              <a:t> a P.PORTO </a:t>
            </a:r>
            <a:r>
              <a:rPr lang="pt-BR" sz="1400" dirty="0" err="1">
                <a:latin typeface="Porto Sans Light"/>
                <a:cs typeface="Porto Sans Light"/>
              </a:rPr>
              <a:t>service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aiming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at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helping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students</a:t>
            </a:r>
            <a:r>
              <a:rPr lang="pt-BR" sz="1400" dirty="0">
                <a:latin typeface="Porto Sans Light"/>
                <a:cs typeface="Porto Sans Light"/>
              </a:rPr>
              <a:t> in </a:t>
            </a:r>
            <a:r>
              <a:rPr lang="pt-BR" sz="1400" dirty="0" err="1">
                <a:latin typeface="Porto Sans Light"/>
                <a:cs typeface="Porto Sans Light"/>
              </a:rPr>
              <a:t>admission</a:t>
            </a:r>
            <a:r>
              <a:rPr lang="pt-BR" sz="1400" dirty="0">
                <a:latin typeface="Porto Sans Light"/>
                <a:cs typeface="Porto Sans Light"/>
              </a:rPr>
              <a:t> processes, </a:t>
            </a:r>
            <a:r>
              <a:rPr lang="pt-BR" sz="1400" dirty="0" err="1">
                <a:latin typeface="Porto Sans Light"/>
                <a:cs typeface="Porto Sans Light"/>
              </a:rPr>
              <a:t>enrolling</a:t>
            </a:r>
            <a:r>
              <a:rPr lang="pt-BR" sz="1400" dirty="0">
                <a:latin typeface="Porto Sans Light"/>
                <a:cs typeface="Porto Sans Light"/>
              </a:rPr>
              <a:t> in </a:t>
            </a:r>
            <a:r>
              <a:rPr lang="pt-BR" sz="1400" dirty="0" err="1">
                <a:latin typeface="Porto Sans Light"/>
                <a:cs typeface="Porto Sans Light"/>
              </a:rPr>
              <a:t>courses</a:t>
            </a:r>
            <a:r>
              <a:rPr lang="pt-BR" sz="1400" dirty="0">
                <a:latin typeface="Porto Sans Light"/>
                <a:cs typeface="Porto Sans Light"/>
              </a:rPr>
              <a:t>, </a:t>
            </a:r>
            <a:r>
              <a:rPr lang="pt-BR" sz="1400" dirty="0" err="1">
                <a:latin typeface="Porto Sans Light"/>
                <a:cs typeface="Porto Sans Light"/>
              </a:rPr>
              <a:t>creating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support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groups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and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assisting</a:t>
            </a:r>
            <a:r>
              <a:rPr lang="pt-BR" sz="1400" dirty="0">
                <a:latin typeface="Porto Sans Light"/>
                <a:cs typeface="Porto Sans Light"/>
              </a:rPr>
              <a:t> in </a:t>
            </a:r>
            <a:r>
              <a:rPr lang="pt-BR" sz="1400" dirty="0" err="1">
                <a:latin typeface="Porto Sans Light"/>
                <a:cs typeface="Porto Sans Light"/>
              </a:rPr>
              <a:t>admission</a:t>
            </a:r>
            <a:r>
              <a:rPr lang="pt-BR" sz="1400" dirty="0">
                <a:latin typeface="Porto Sans Light"/>
                <a:cs typeface="Porto Sans Light"/>
              </a:rPr>
              <a:t> processes </a:t>
            </a:r>
            <a:r>
              <a:rPr lang="pt-BR" sz="1400" dirty="0" err="1">
                <a:latin typeface="Porto Sans Light"/>
                <a:cs typeface="Porto Sans Light"/>
              </a:rPr>
              <a:t>to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higher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education</a:t>
            </a:r>
            <a:r>
              <a:rPr lang="pt-BR" sz="1400" dirty="0">
                <a:latin typeface="Porto Sans Light"/>
                <a:cs typeface="Porto Sans Light"/>
              </a:rPr>
              <a:t>.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7189" y="548103"/>
            <a:ext cx="3006811" cy="630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3942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684" y="487018"/>
            <a:ext cx="9144000" cy="63968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6684" y="0"/>
            <a:ext cx="9150684" cy="548105"/>
          </a:xfrm>
          <a:prstGeom prst="rect">
            <a:avLst/>
          </a:prstGeom>
          <a:solidFill>
            <a:srgbClr val="1A17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PPorto—branco—opaco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895" y="147933"/>
            <a:ext cx="1213313" cy="2664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4528" y="86907"/>
            <a:ext cx="3261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  <a:t>PORTO POLYTECHNIC</a:t>
            </a:r>
            <a:b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</a:br>
            <a:r>
              <a:rPr lang="en-US" sz="1000" dirty="0">
                <a:solidFill>
                  <a:srgbClr val="D13827"/>
                </a:solidFill>
                <a:latin typeface="Porto Sans"/>
                <a:cs typeface="Porto Sans"/>
              </a:rPr>
              <a:t>STUDENT SUPPORT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1764" y="1230348"/>
            <a:ext cx="5166656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400" b="1" dirty="0">
                <a:latin typeface="Porto Sans"/>
                <a:cs typeface="Porto Sans"/>
              </a:rPr>
              <a:t>MERIT SCOLARSHIP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Porto Sans Light"/>
                <a:cs typeface="Porto Sans Light"/>
              </a:rPr>
              <a:t>P.PORTO </a:t>
            </a:r>
            <a:r>
              <a:rPr lang="pt-BR" sz="1400" dirty="0" err="1">
                <a:latin typeface="Porto Sans Light"/>
                <a:cs typeface="Porto Sans Light"/>
              </a:rPr>
              <a:t>awards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Merit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Scholarships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annually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to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the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best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students</a:t>
            </a:r>
            <a:r>
              <a:rPr lang="pt-BR" sz="1400" dirty="0">
                <a:latin typeface="Porto Sans Light"/>
                <a:cs typeface="Porto Sans Light"/>
              </a:rPr>
              <a:t> of </a:t>
            </a:r>
            <a:r>
              <a:rPr lang="pt-BR" sz="1400" dirty="0" err="1">
                <a:latin typeface="Porto Sans Light"/>
                <a:cs typeface="Porto Sans Light"/>
              </a:rPr>
              <a:t>both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Graduate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and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Undergraduate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programmes</a:t>
            </a:r>
            <a:r>
              <a:rPr lang="pt-BR" sz="1400" dirty="0">
                <a:latin typeface="Porto Sans Light"/>
                <a:cs typeface="Porto Sans Light"/>
              </a:rPr>
              <a:t>. The </a:t>
            </a:r>
            <a:r>
              <a:rPr lang="pt-BR" sz="1400" dirty="0" err="1">
                <a:latin typeface="Porto Sans Light"/>
                <a:cs typeface="Porto Sans Light"/>
              </a:rPr>
              <a:t>scholarships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consist</a:t>
            </a:r>
            <a:r>
              <a:rPr lang="pt-BR" sz="1400">
                <a:latin typeface="Porto Sans Light"/>
                <a:cs typeface="Porto Sans Light"/>
              </a:rPr>
              <a:t> of a </a:t>
            </a:r>
            <a:r>
              <a:rPr lang="pt-BR" sz="1400" dirty="0">
                <a:latin typeface="Porto Sans Light"/>
                <a:cs typeface="Porto Sans Light"/>
              </a:rPr>
              <a:t>financial </a:t>
            </a:r>
            <a:r>
              <a:rPr lang="pt-BR" sz="1400" dirty="0" err="1">
                <a:latin typeface="Porto Sans Light"/>
                <a:cs typeface="Porto Sans Light"/>
              </a:rPr>
              <a:t>benefit</a:t>
            </a:r>
            <a:r>
              <a:rPr lang="pt-BR" sz="1400" dirty="0">
                <a:latin typeface="Porto Sans Light"/>
                <a:cs typeface="Porto Sans Light"/>
              </a:rPr>
              <a:t>, </a:t>
            </a:r>
            <a:r>
              <a:rPr lang="pt-BR" sz="1400" dirty="0" err="1">
                <a:latin typeface="Porto Sans Light"/>
                <a:cs typeface="Porto Sans Light"/>
              </a:rPr>
              <a:t>with</a:t>
            </a:r>
            <a:r>
              <a:rPr lang="pt-BR" sz="1400" dirty="0">
                <a:latin typeface="Porto Sans Light"/>
                <a:cs typeface="Porto Sans Light"/>
              </a:rPr>
              <a:t> a </a:t>
            </a:r>
            <a:r>
              <a:rPr lang="pt-BR" sz="1400" dirty="0" err="1">
                <a:latin typeface="Porto Sans Light"/>
                <a:cs typeface="Porto Sans Light"/>
              </a:rPr>
              <a:t>fixed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value</a:t>
            </a:r>
            <a:r>
              <a:rPr lang="pt-BR" sz="1400" dirty="0">
                <a:latin typeface="Porto Sans Light"/>
                <a:cs typeface="Porto Sans Light"/>
              </a:rPr>
              <a:t>, </a:t>
            </a:r>
            <a:r>
              <a:rPr lang="pt-BR" sz="1400" dirty="0" err="1">
                <a:latin typeface="Porto Sans Light"/>
                <a:cs typeface="Porto Sans Light"/>
              </a:rPr>
              <a:t>and</a:t>
            </a:r>
            <a:r>
              <a:rPr lang="pt-BR" sz="1400" dirty="0">
                <a:latin typeface="Porto Sans Light"/>
                <a:cs typeface="Porto Sans Light"/>
              </a:rPr>
              <a:t> are </a:t>
            </a:r>
            <a:r>
              <a:rPr lang="pt-BR" sz="1400" dirty="0" err="1">
                <a:latin typeface="Porto Sans Light"/>
                <a:cs typeface="Porto Sans Light"/>
              </a:rPr>
              <a:t>granted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to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students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with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outstanding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academic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achievement</a:t>
            </a:r>
            <a:r>
              <a:rPr lang="pt-BR" sz="1400" dirty="0">
                <a:latin typeface="Porto Sans Light"/>
                <a:cs typeface="Porto Sans Light"/>
              </a:rPr>
              <a:t>.</a:t>
            </a:r>
          </a:p>
          <a:p>
            <a:pPr algn="just"/>
            <a:endParaRPr lang="pt-BR" sz="1400" b="1" dirty="0">
              <a:latin typeface="Porto Sans"/>
              <a:cs typeface="Porto Sans"/>
            </a:endParaRPr>
          </a:p>
          <a:p>
            <a:pPr algn="just">
              <a:lnSpc>
                <a:spcPct val="150000"/>
              </a:lnSpc>
            </a:pPr>
            <a:r>
              <a:rPr lang="pt-BR" sz="1400" b="1" dirty="0">
                <a:latin typeface="Porto Sans"/>
                <a:cs typeface="Porto Sans"/>
              </a:rPr>
              <a:t>STUDENT OMBUDSMAN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Porto Sans Light"/>
                <a:cs typeface="Porto Sans Light"/>
              </a:rPr>
              <a:t>The </a:t>
            </a:r>
            <a:r>
              <a:rPr lang="pt-BR" sz="1400" dirty="0" err="1">
                <a:latin typeface="Porto Sans Light"/>
                <a:cs typeface="Porto Sans Light"/>
              </a:rPr>
              <a:t>Student</a:t>
            </a:r>
            <a:r>
              <a:rPr lang="pt-BR" sz="1400" dirty="0">
                <a:latin typeface="Porto Sans Light"/>
                <a:cs typeface="Porto Sans Light"/>
              </a:rPr>
              <a:t> Ombudsman </a:t>
            </a:r>
            <a:r>
              <a:rPr lang="pt-BR" sz="1400" dirty="0" err="1">
                <a:latin typeface="Porto Sans Light"/>
                <a:cs typeface="Porto Sans Light"/>
              </a:rPr>
              <a:t>defends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the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rights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and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ensures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the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interests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of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the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academic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community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of</a:t>
            </a:r>
            <a:r>
              <a:rPr lang="pt-BR" sz="1400" dirty="0">
                <a:latin typeface="Porto Sans Light"/>
                <a:cs typeface="Porto Sans Light"/>
              </a:rPr>
              <a:t> P.PORTO </a:t>
            </a:r>
            <a:r>
              <a:rPr lang="pt-BR" sz="1400" dirty="0" err="1">
                <a:latin typeface="Porto Sans Light"/>
                <a:cs typeface="Porto Sans Light"/>
              </a:rPr>
              <a:t>by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mediating</a:t>
            </a:r>
            <a:r>
              <a:rPr lang="pt-BR" sz="1400" dirty="0">
                <a:latin typeface="Porto Sans Light"/>
                <a:cs typeface="Porto Sans Light"/>
              </a:rPr>
              <a:t> in </a:t>
            </a:r>
            <a:r>
              <a:rPr lang="pt-BR" sz="1400" dirty="0" err="1">
                <a:latin typeface="Porto Sans Light"/>
                <a:cs typeface="Porto Sans Light"/>
              </a:rPr>
              <a:t>an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independent</a:t>
            </a:r>
            <a:r>
              <a:rPr lang="pt-BR" sz="1400" dirty="0">
                <a:latin typeface="Porto Sans Light"/>
                <a:cs typeface="Porto Sans Light"/>
              </a:rPr>
              <a:t>, </a:t>
            </a:r>
            <a:r>
              <a:rPr lang="pt-BR" sz="1400" dirty="0" err="1">
                <a:latin typeface="Porto Sans Light"/>
                <a:cs typeface="Porto Sans Light"/>
              </a:rPr>
              <a:t>impartial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and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confidential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way</a:t>
            </a:r>
            <a:r>
              <a:rPr lang="pt-BR" sz="1400" dirty="0">
                <a:latin typeface="Porto Sans Light"/>
                <a:cs typeface="Porto Sans Light"/>
              </a:rPr>
              <a:t>. Its role </a:t>
            </a:r>
            <a:r>
              <a:rPr lang="pt-BR" sz="1400" dirty="0" err="1">
                <a:latin typeface="Porto Sans Light"/>
                <a:cs typeface="Porto Sans Light"/>
              </a:rPr>
              <a:t>is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to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ensure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the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legality</a:t>
            </a:r>
            <a:r>
              <a:rPr lang="pt-BR" sz="1400" dirty="0">
                <a:latin typeface="Porto Sans Light"/>
                <a:cs typeface="Porto Sans Light"/>
              </a:rPr>
              <a:t> of </a:t>
            </a:r>
            <a:r>
              <a:rPr lang="pt-BR" sz="1400" dirty="0" err="1">
                <a:latin typeface="Porto Sans Light"/>
                <a:cs typeface="Porto Sans Light"/>
              </a:rPr>
              <a:t>the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actions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carried</a:t>
            </a:r>
            <a:r>
              <a:rPr lang="pt-BR" sz="1400" dirty="0">
                <a:latin typeface="Porto Sans Light"/>
                <a:cs typeface="Porto Sans Light"/>
              </a:rPr>
              <a:t> out </a:t>
            </a:r>
            <a:r>
              <a:rPr lang="pt-BR" sz="1400" dirty="0" err="1">
                <a:latin typeface="Porto Sans Light"/>
                <a:cs typeface="Porto Sans Light"/>
              </a:rPr>
              <a:t>by</a:t>
            </a:r>
            <a:r>
              <a:rPr lang="pt-BR" sz="1400" dirty="0">
                <a:latin typeface="Porto Sans Light"/>
                <a:cs typeface="Porto Sans Light"/>
              </a:rPr>
              <a:t> management </a:t>
            </a:r>
            <a:r>
              <a:rPr lang="pt-BR" sz="1400" dirty="0" err="1">
                <a:latin typeface="Porto Sans Light"/>
                <a:cs typeface="Porto Sans Light"/>
              </a:rPr>
              <a:t>bodies</a:t>
            </a:r>
            <a:r>
              <a:rPr lang="pt-BR" sz="1400" dirty="0">
                <a:latin typeface="Porto Sans Light"/>
                <a:cs typeface="Porto Sans Light"/>
              </a:rPr>
              <a:t>, </a:t>
            </a:r>
            <a:r>
              <a:rPr lang="pt-BR" sz="1400" dirty="0" err="1">
                <a:latin typeface="Porto Sans Light"/>
                <a:cs typeface="Porto Sans Light"/>
              </a:rPr>
              <a:t>services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and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all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those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involved</a:t>
            </a:r>
            <a:r>
              <a:rPr lang="pt-BR" sz="1400" dirty="0">
                <a:latin typeface="Porto Sans Light"/>
                <a:cs typeface="Porto Sans Light"/>
              </a:rPr>
              <a:t> in </a:t>
            </a:r>
            <a:r>
              <a:rPr lang="pt-BR" sz="1400" dirty="0" err="1">
                <a:latin typeface="Porto Sans Light"/>
                <a:cs typeface="Porto Sans Light"/>
              </a:rPr>
              <a:t>students</a:t>
            </a:r>
            <a:r>
              <a:rPr lang="pt-BR" sz="1400" dirty="0">
                <a:latin typeface="Porto Sans Light"/>
                <a:cs typeface="Porto Sans Light"/>
              </a:rPr>
              <a:t>’ </a:t>
            </a:r>
            <a:r>
              <a:rPr lang="pt-BR" sz="1400" dirty="0" err="1">
                <a:latin typeface="Porto Sans Light"/>
                <a:cs typeface="Porto Sans Light"/>
              </a:rPr>
              <a:t>educational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process</a:t>
            </a:r>
            <a:r>
              <a:rPr lang="pt-BR" sz="1400" dirty="0">
                <a:latin typeface="Porto Sans Light"/>
                <a:cs typeface="Porto Sans Light"/>
              </a:rPr>
              <a:t>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CC2EC34-8267-A944-8050-414089024A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7189" y="548106"/>
            <a:ext cx="3006811" cy="630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1105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8105"/>
            <a:ext cx="9144000" cy="63098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6684" y="0"/>
            <a:ext cx="9150684" cy="548105"/>
          </a:xfrm>
          <a:prstGeom prst="rect">
            <a:avLst/>
          </a:prstGeom>
          <a:solidFill>
            <a:srgbClr val="1A17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PPorto—branco—opaco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895" y="147933"/>
            <a:ext cx="1213313" cy="2664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4528" y="86907"/>
            <a:ext cx="3261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  <a:t>PORTO POLYTECHNIC</a:t>
            </a:r>
            <a:b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</a:br>
            <a:r>
              <a:rPr lang="en-US" sz="1000" dirty="0">
                <a:solidFill>
                  <a:srgbClr val="D13827"/>
                </a:solidFill>
                <a:latin typeface="Porto Sans"/>
                <a:cs typeface="Porto Sans"/>
              </a:rPr>
              <a:t>STUDENT SUPPORT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1763" y="1230348"/>
            <a:ext cx="507096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400" b="1" dirty="0">
                <a:latin typeface="Porto Sans"/>
                <a:cs typeface="Porto Sans"/>
              </a:rPr>
              <a:t>STUDENTS’ UNION</a:t>
            </a:r>
          </a:p>
          <a:p>
            <a:pPr algn="just">
              <a:lnSpc>
                <a:spcPct val="150000"/>
              </a:lnSpc>
            </a:pPr>
            <a:r>
              <a:rPr lang="pt-BR" sz="1400" dirty="0" err="1">
                <a:latin typeface="Porto Sans Light"/>
                <a:cs typeface="Porto Sans Light"/>
              </a:rPr>
              <a:t>Students</a:t>
            </a:r>
            <a:r>
              <a:rPr lang="pt-BR" sz="1400" dirty="0">
                <a:latin typeface="Porto Sans Light"/>
                <a:cs typeface="Porto Sans Light"/>
              </a:rPr>
              <a:t>’ </a:t>
            </a:r>
            <a:r>
              <a:rPr lang="pt-BR" sz="1400" dirty="0" err="1">
                <a:latin typeface="Porto Sans Light"/>
                <a:cs typeface="Porto Sans Light"/>
              </a:rPr>
              <a:t>unions</a:t>
            </a:r>
            <a:r>
              <a:rPr lang="pt-BR" sz="1400" dirty="0">
                <a:latin typeface="Porto Sans Light"/>
                <a:cs typeface="Porto Sans Light"/>
              </a:rPr>
              <a:t> are </a:t>
            </a:r>
            <a:r>
              <a:rPr lang="pt-BR" sz="1400" dirty="0" err="1">
                <a:latin typeface="Porto Sans Light"/>
                <a:cs typeface="Porto Sans Light"/>
              </a:rPr>
              <a:t>an</a:t>
            </a:r>
            <a:r>
              <a:rPr lang="pt-BR" sz="1400" dirty="0">
                <a:latin typeface="Porto Sans Light"/>
                <a:cs typeface="Porto Sans Light"/>
              </a:rPr>
              <a:t> open </a:t>
            </a:r>
            <a:r>
              <a:rPr lang="pt-BR" sz="1400" dirty="0" err="1">
                <a:latin typeface="Porto Sans Light"/>
                <a:cs typeface="Porto Sans Light"/>
              </a:rPr>
              <a:t>channel</a:t>
            </a:r>
            <a:r>
              <a:rPr lang="pt-BR" sz="1400" dirty="0">
                <a:latin typeface="Porto Sans Light"/>
                <a:cs typeface="Porto Sans Light"/>
              </a:rPr>
              <a:t> for communication, </a:t>
            </a:r>
            <a:r>
              <a:rPr lang="pt-BR" sz="1400" dirty="0" err="1">
                <a:latin typeface="Porto Sans Light"/>
                <a:cs typeface="Porto Sans Light"/>
              </a:rPr>
              <a:t>sharing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and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working</a:t>
            </a:r>
            <a:r>
              <a:rPr lang="pt-BR" sz="1400" dirty="0">
                <a:latin typeface="Porto Sans Light"/>
                <a:cs typeface="Porto Sans Light"/>
              </a:rPr>
              <a:t>, </a:t>
            </a:r>
            <a:r>
              <a:rPr lang="pt-BR" sz="1400" dirty="0" err="1">
                <a:latin typeface="Porto Sans Light"/>
                <a:cs typeface="Porto Sans Light"/>
              </a:rPr>
              <a:t>all</a:t>
            </a:r>
            <a:r>
              <a:rPr lang="pt-BR" sz="1400" dirty="0">
                <a:latin typeface="Porto Sans Light"/>
                <a:cs typeface="Porto Sans Light"/>
              </a:rPr>
              <a:t> vital </a:t>
            </a:r>
            <a:r>
              <a:rPr lang="pt-BR" sz="1400" dirty="0" err="1">
                <a:latin typeface="Porto Sans Light"/>
                <a:cs typeface="Porto Sans Light"/>
              </a:rPr>
              <a:t>concepts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to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our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mission</a:t>
            </a:r>
            <a:r>
              <a:rPr lang="pt-BR" sz="1400" dirty="0">
                <a:latin typeface="Porto Sans Light"/>
                <a:cs typeface="Porto Sans Light"/>
              </a:rPr>
              <a:t>. The </a:t>
            </a:r>
            <a:r>
              <a:rPr lang="pt-BR" sz="1400" dirty="0" err="1">
                <a:latin typeface="Porto Sans Light"/>
                <a:cs typeface="Porto Sans Light"/>
              </a:rPr>
              <a:t>students</a:t>
            </a:r>
            <a:r>
              <a:rPr lang="pt-BR" sz="1400" dirty="0">
                <a:latin typeface="Porto Sans Light"/>
                <a:cs typeface="Porto Sans Light"/>
              </a:rPr>
              <a:t>’ </a:t>
            </a:r>
            <a:r>
              <a:rPr lang="pt-BR" sz="1400" dirty="0" err="1">
                <a:latin typeface="Porto Sans Light"/>
                <a:cs typeface="Porto Sans Light"/>
              </a:rPr>
              <a:t>unions</a:t>
            </a:r>
            <a:r>
              <a:rPr lang="pt-BR" sz="1400" dirty="0">
                <a:latin typeface="Porto Sans Light"/>
                <a:cs typeface="Porto Sans Light"/>
              </a:rPr>
              <a:t> play a vital role </a:t>
            </a:r>
            <a:r>
              <a:rPr lang="pt-BR" sz="1400" dirty="0" err="1">
                <a:latin typeface="Porto Sans Light"/>
                <a:cs typeface="Porto Sans Light"/>
              </a:rPr>
              <a:t>representing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and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defending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students</a:t>
            </a:r>
            <a:r>
              <a:rPr lang="pt-BR" sz="1400" dirty="0">
                <a:latin typeface="Porto Sans Light"/>
                <a:cs typeface="Porto Sans Light"/>
              </a:rPr>
              <a:t>’ </a:t>
            </a:r>
            <a:r>
              <a:rPr lang="pt-BR" sz="1400" dirty="0" err="1">
                <a:latin typeface="Porto Sans Light"/>
                <a:cs typeface="Porto Sans Light"/>
              </a:rPr>
              <a:t>rights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with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the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Schools</a:t>
            </a:r>
            <a:r>
              <a:rPr lang="pt-BR" sz="1400" dirty="0">
                <a:latin typeface="Porto Sans Light"/>
                <a:cs typeface="Porto Sans Light"/>
              </a:rPr>
              <a:t>’ management.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1763" y="5423463"/>
            <a:ext cx="1684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"/>
                <a:cs typeface="Porto Serif"/>
              </a:rPr>
              <a:t>84,5%</a:t>
            </a:r>
          </a:p>
          <a:p>
            <a:pPr algn="ctr"/>
            <a:r>
              <a:rPr lang="en-US" sz="1100" dirty="0">
                <a:latin typeface="Porto Sans Light"/>
                <a:cs typeface="Porto Sans Light"/>
              </a:rPr>
              <a:t>Graduates in Employment</a:t>
            </a:r>
          </a:p>
          <a:p>
            <a:pPr algn="ctr"/>
            <a:r>
              <a:rPr lang="en-US" sz="1100" dirty="0">
                <a:latin typeface="Porto Sans Light"/>
                <a:cs typeface="Porto Sans Light"/>
              </a:rPr>
              <a:t>or Further Studies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20600" y="5423463"/>
            <a:ext cx="1642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"/>
                <a:cs typeface="Porto Serif"/>
              </a:rPr>
              <a:t>77,2%</a:t>
            </a:r>
          </a:p>
          <a:p>
            <a:pPr algn="ctr"/>
            <a:r>
              <a:rPr lang="en-US" sz="1100" dirty="0">
                <a:latin typeface="Porto Sans Light"/>
                <a:cs typeface="Porto Sans Light"/>
              </a:rPr>
              <a:t>Graduates Working</a:t>
            </a:r>
          </a:p>
          <a:p>
            <a:pPr algn="ctr"/>
            <a:r>
              <a:rPr lang="en-US" sz="1100" dirty="0">
                <a:latin typeface="Porto Sans Light"/>
                <a:cs typeface="Porto Sans Light"/>
              </a:rPr>
              <a:t>in their Field of Study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51774" y="5423463"/>
            <a:ext cx="1645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"/>
                <a:cs typeface="Porto Serif"/>
              </a:rPr>
              <a:t>1.322</a:t>
            </a:r>
          </a:p>
          <a:p>
            <a:pPr algn="ctr"/>
            <a:r>
              <a:rPr lang="en-US" sz="1100" dirty="0">
                <a:latin typeface="Porto Sans Light"/>
                <a:cs typeface="Porto Sans Light"/>
              </a:rPr>
              <a:t>Number of GIAP</a:t>
            </a:r>
          </a:p>
          <a:p>
            <a:pPr algn="ctr"/>
            <a:r>
              <a:rPr lang="en-US" sz="1100" dirty="0">
                <a:latin typeface="Porto Sans Light"/>
                <a:cs typeface="Porto Sans Light"/>
              </a:rPr>
              <a:t>Service Users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1552355C-84A3-7B42-9F96-E7E84DC0B0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7189" y="548104"/>
            <a:ext cx="3013495" cy="630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137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8105"/>
            <a:ext cx="9144000" cy="63098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 descr="cap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125" y="548104"/>
            <a:ext cx="1920873" cy="63098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6684" y="0"/>
            <a:ext cx="9150684" cy="548105"/>
          </a:xfrm>
          <a:prstGeom prst="rect">
            <a:avLst/>
          </a:prstGeom>
          <a:solidFill>
            <a:srgbClr val="1A17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PPorto—branco—opaco-0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895" y="147933"/>
            <a:ext cx="1213313" cy="2664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4528" y="86907"/>
            <a:ext cx="3261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Porto Sans Light"/>
                <a:cs typeface="Porto Sans Light"/>
              </a:rPr>
              <a:t>PORTO POLYTECHNIC</a:t>
            </a:r>
            <a:b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</a:br>
            <a:endParaRPr lang="en-US" sz="1000" dirty="0">
              <a:solidFill>
                <a:srgbClr val="D13827"/>
              </a:solidFill>
              <a:latin typeface="Porto Sans"/>
              <a:cs typeface="Porto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4528" y="5732151"/>
            <a:ext cx="1182005" cy="74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900" b="1" dirty="0">
                <a:latin typeface="Porto Sans"/>
                <a:cs typeface="Porto Sans"/>
              </a:rPr>
              <a:t>PRESIDENCY</a:t>
            </a:r>
          </a:p>
          <a:p>
            <a:pPr>
              <a:lnSpc>
                <a:spcPct val="130000"/>
              </a:lnSpc>
            </a:pPr>
            <a:r>
              <a:rPr lang="en-US" sz="600" b="1" dirty="0">
                <a:latin typeface="Porto Sans"/>
                <a:cs typeface="Porto Sans"/>
              </a:rPr>
              <a:t>A</a:t>
            </a:r>
            <a:r>
              <a:rPr lang="en-US" sz="600" dirty="0">
                <a:latin typeface="Porto Sans Light"/>
                <a:cs typeface="Porto Sans Light"/>
              </a:rPr>
              <a:t> RUA DR. ROBERTO FRIAS, 712</a:t>
            </a:r>
          </a:p>
          <a:p>
            <a:pPr>
              <a:lnSpc>
                <a:spcPct val="130000"/>
              </a:lnSpc>
            </a:pPr>
            <a:r>
              <a:rPr lang="en-US" sz="600" dirty="0">
                <a:latin typeface="Porto Sans Light"/>
                <a:cs typeface="Porto Sans Light"/>
              </a:rPr>
              <a:t>4200-465 PORTO, PORTUGAL</a:t>
            </a:r>
          </a:p>
          <a:p>
            <a:pPr>
              <a:lnSpc>
                <a:spcPct val="130000"/>
              </a:lnSpc>
            </a:pPr>
            <a:r>
              <a:rPr lang="en-US" sz="600" b="1" dirty="0">
                <a:latin typeface="Porto Sans"/>
                <a:cs typeface="Porto Sans"/>
              </a:rPr>
              <a:t>T </a:t>
            </a:r>
            <a:r>
              <a:rPr lang="en-US" sz="600" dirty="0">
                <a:latin typeface="Porto Sans Light"/>
                <a:cs typeface="Porto Sans Light"/>
              </a:rPr>
              <a:t>225 571 000 </a:t>
            </a:r>
            <a:r>
              <a:rPr lang="en-US" sz="600" b="1" dirty="0">
                <a:latin typeface="Porto Sans"/>
                <a:cs typeface="Porto Sans"/>
              </a:rPr>
              <a:t>F</a:t>
            </a:r>
            <a:r>
              <a:rPr lang="en-US" sz="600" dirty="0">
                <a:latin typeface="Porto Sans Light"/>
                <a:cs typeface="Porto Sans Light"/>
              </a:rPr>
              <a:t> 225 020 772</a:t>
            </a:r>
          </a:p>
          <a:p>
            <a:pPr>
              <a:lnSpc>
                <a:spcPct val="130000"/>
              </a:lnSpc>
            </a:pPr>
            <a:r>
              <a:rPr lang="en-US" sz="600" b="1" dirty="0">
                <a:latin typeface="Porto Sans"/>
                <a:cs typeface="Porto Sans"/>
              </a:rPr>
              <a:t>E</a:t>
            </a:r>
            <a:r>
              <a:rPr lang="en-US" sz="600" dirty="0">
                <a:latin typeface="Porto Sans Light"/>
                <a:cs typeface="Porto Sans Light"/>
              </a:rPr>
              <a:t> IPP@IPP.PT </a:t>
            </a:r>
            <a:r>
              <a:rPr lang="en-US" sz="600" b="1" dirty="0">
                <a:latin typeface="Porto Sans"/>
                <a:cs typeface="Porto Sans"/>
              </a:rPr>
              <a:t>W</a:t>
            </a:r>
            <a:r>
              <a:rPr lang="en-US" sz="600" dirty="0">
                <a:latin typeface="Porto Sans Light"/>
                <a:cs typeface="Porto Sans Light"/>
              </a:rPr>
              <a:t> IPP.PT</a:t>
            </a:r>
          </a:p>
        </p:txBody>
      </p:sp>
    </p:spTree>
    <p:extLst>
      <p:ext uri="{BB962C8B-B14F-4D97-AF65-F5344CB8AC3E}">
        <p14:creationId xmlns:p14="http://schemas.microsoft.com/office/powerpoint/2010/main" val="1834723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8105"/>
            <a:ext cx="9144000" cy="63098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6684" y="0"/>
            <a:ext cx="9150684" cy="548105"/>
          </a:xfrm>
          <a:prstGeom prst="rect">
            <a:avLst/>
          </a:prstGeom>
          <a:solidFill>
            <a:srgbClr val="1A17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PPorto—branco—opaco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895" y="147933"/>
            <a:ext cx="1213313" cy="2664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4528" y="86907"/>
            <a:ext cx="3261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  <a:t>PORTO POLYTECHNIC</a:t>
            </a:r>
            <a:b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</a:br>
            <a:r>
              <a:rPr lang="en-US" sz="1000" dirty="0">
                <a:solidFill>
                  <a:srgbClr val="D13827"/>
                </a:solidFill>
                <a:latin typeface="Porto Sans"/>
                <a:cs typeface="Porto Sans"/>
              </a:rPr>
              <a:t>CAMPI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3874" y="5350641"/>
            <a:ext cx="59939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"/>
                <a:cs typeface="Porto Serif"/>
              </a:rPr>
              <a:t>5</a:t>
            </a:r>
          </a:p>
          <a:p>
            <a:pPr algn="ctr"/>
            <a:r>
              <a:rPr lang="en-US" sz="1100" dirty="0">
                <a:latin typeface="Porto Sans Light"/>
                <a:cs typeface="Porto Sans Light"/>
              </a:rPr>
              <a:t>Cities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59612" y="5350641"/>
            <a:ext cx="80748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"/>
                <a:cs typeface="Porto Serif"/>
              </a:rPr>
              <a:t>3</a:t>
            </a:r>
          </a:p>
          <a:p>
            <a:pPr algn="ctr"/>
            <a:r>
              <a:rPr lang="en-US" sz="1100" dirty="0" err="1">
                <a:latin typeface="Porto Sans Light"/>
                <a:cs typeface="Porto Sans Light"/>
              </a:rPr>
              <a:t>Campi</a:t>
            </a:r>
            <a:endParaRPr lang="en-US" sz="1200" dirty="0">
              <a:latin typeface="Porto Sans Light"/>
              <a:cs typeface="Porto Sans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03437" y="5350641"/>
            <a:ext cx="61294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"/>
                <a:cs typeface="Porto Serif"/>
              </a:rPr>
              <a:t>8</a:t>
            </a:r>
          </a:p>
          <a:p>
            <a:pPr algn="ctr"/>
            <a:r>
              <a:rPr lang="en-US" sz="1100" dirty="0">
                <a:latin typeface="Porto Sans Light"/>
                <a:cs typeface="Porto Sans Light"/>
              </a:rPr>
              <a:t>Schools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3874" y="1230348"/>
            <a:ext cx="48925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latin typeface="Porto Sans"/>
                <a:cs typeface="Porto Sans"/>
              </a:rPr>
              <a:t>CAMPI</a:t>
            </a:r>
          </a:p>
          <a:p>
            <a:r>
              <a:rPr lang="pt-BR" baseline="30000" dirty="0">
                <a:latin typeface="Porto Sans Light"/>
                <a:cs typeface="Porto Sans Light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Porto Sans Light"/>
                <a:cs typeface="Porto Sans Light"/>
              </a:rPr>
              <a:t>At </a:t>
            </a:r>
            <a:r>
              <a:rPr lang="pt-BR" sz="1400" b="1" dirty="0">
                <a:latin typeface="Porto Sans"/>
                <a:cs typeface="Porto Sans"/>
              </a:rPr>
              <a:t>Campus 1</a:t>
            </a:r>
            <a:r>
              <a:rPr lang="pt-BR" sz="1400" dirty="0">
                <a:latin typeface="Porto Sans Light"/>
                <a:cs typeface="Porto Sans Light"/>
              </a:rPr>
              <a:t>, </a:t>
            </a:r>
            <a:r>
              <a:rPr lang="pt-BR" sz="1400" dirty="0" err="1">
                <a:latin typeface="Porto Sans Light"/>
                <a:cs typeface="Porto Sans Light"/>
              </a:rPr>
              <a:t>between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downtown</a:t>
            </a:r>
            <a:r>
              <a:rPr lang="pt-BR" sz="1400" dirty="0">
                <a:latin typeface="Porto Sans Light"/>
                <a:cs typeface="Porto Sans Light"/>
              </a:rPr>
              <a:t> Porto </a:t>
            </a:r>
            <a:r>
              <a:rPr lang="pt-BR" sz="1400" dirty="0" err="1">
                <a:latin typeface="Porto Sans Light"/>
                <a:cs typeface="Porto Sans Light"/>
              </a:rPr>
              <a:t>and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the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mainly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technological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and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innovative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area</a:t>
            </a:r>
            <a:r>
              <a:rPr lang="pt-BR" sz="1400" dirty="0">
                <a:latin typeface="Porto Sans Light"/>
                <a:cs typeface="Porto Sans Light"/>
              </a:rPr>
              <a:t> of Asprela (</a:t>
            </a:r>
            <a:r>
              <a:rPr lang="pt-BR" sz="1400" dirty="0" err="1">
                <a:latin typeface="Porto Sans Light"/>
                <a:cs typeface="Porto Sans Light"/>
              </a:rPr>
              <a:t>north</a:t>
            </a:r>
            <a:r>
              <a:rPr lang="pt-BR" sz="1400" dirty="0">
                <a:latin typeface="Porto Sans Light"/>
                <a:cs typeface="Porto Sans Light"/>
              </a:rPr>
              <a:t> of </a:t>
            </a:r>
            <a:r>
              <a:rPr lang="pt-BR" sz="1400" dirty="0" err="1">
                <a:latin typeface="Porto Sans Light"/>
                <a:cs typeface="Porto Sans Light"/>
              </a:rPr>
              <a:t>the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county</a:t>
            </a:r>
            <a:r>
              <a:rPr lang="pt-BR" sz="1400" dirty="0">
                <a:latin typeface="Porto Sans Light"/>
                <a:cs typeface="Porto Sans Light"/>
              </a:rPr>
              <a:t>), P.PORTO </a:t>
            </a:r>
            <a:r>
              <a:rPr lang="pt-BR" sz="1400" dirty="0" err="1">
                <a:latin typeface="Porto Sans Light"/>
                <a:cs typeface="Porto Sans Light"/>
              </a:rPr>
              <a:t>students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can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enjoy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the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perks</a:t>
            </a:r>
            <a:r>
              <a:rPr lang="pt-BR" sz="1400" dirty="0">
                <a:latin typeface="Porto Sans Light"/>
                <a:cs typeface="Porto Sans Light"/>
              </a:rPr>
              <a:t> of </a:t>
            </a:r>
            <a:r>
              <a:rPr lang="pt-BR" sz="1400" dirty="0" err="1">
                <a:latin typeface="Porto Sans Light"/>
                <a:cs typeface="Porto Sans Light"/>
              </a:rPr>
              <a:t>both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innovative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and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technological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learning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venues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and</a:t>
            </a:r>
            <a:r>
              <a:rPr lang="pt-BR" sz="1400" dirty="0">
                <a:latin typeface="Porto Sans Light"/>
                <a:cs typeface="Porto Sans Light"/>
              </a:rPr>
              <a:t> a </a:t>
            </a:r>
            <a:r>
              <a:rPr lang="pt-BR" sz="1400" dirty="0" err="1">
                <a:latin typeface="Porto Sans Light"/>
                <a:cs typeface="Porto Sans Light"/>
              </a:rPr>
              <a:t>bustling</a:t>
            </a:r>
            <a:r>
              <a:rPr lang="pt-BR" sz="1400" dirty="0">
                <a:latin typeface="Porto Sans Light"/>
                <a:cs typeface="Porto Sans Light"/>
              </a:rPr>
              <a:t>, </a:t>
            </a:r>
            <a:r>
              <a:rPr lang="pt-BR" sz="1400" dirty="0" err="1">
                <a:latin typeface="Porto Sans Light"/>
                <a:cs typeface="Porto Sans Light"/>
              </a:rPr>
              <a:t>increasingly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cosmopolitan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city</a:t>
            </a:r>
            <a:r>
              <a:rPr lang="pt-BR" sz="1400" dirty="0">
                <a:latin typeface="Porto Sans Light"/>
                <a:cs typeface="Porto Sans Light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1400" b="1" dirty="0">
                <a:latin typeface="Porto Sans"/>
                <a:cs typeface="Porto Sans"/>
              </a:rPr>
              <a:t>Campus 2 </a:t>
            </a:r>
            <a:r>
              <a:rPr lang="pt-BR" sz="1400" dirty="0" err="1">
                <a:latin typeface="Porto Sans Light"/>
                <a:cs typeface="Porto Sans Light"/>
              </a:rPr>
              <a:t>is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located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between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the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towns</a:t>
            </a:r>
            <a:r>
              <a:rPr lang="pt-BR" sz="1400" dirty="0">
                <a:latin typeface="Porto Sans Light"/>
                <a:cs typeface="Porto Sans Light"/>
              </a:rPr>
              <a:t> of Vila do Conde </a:t>
            </a:r>
            <a:r>
              <a:rPr lang="pt-BR" sz="1400" dirty="0" err="1">
                <a:latin typeface="Porto Sans Light"/>
                <a:cs typeface="Porto Sans Light"/>
              </a:rPr>
              <a:t>and</a:t>
            </a:r>
            <a:r>
              <a:rPr lang="pt-BR" sz="1400" dirty="0">
                <a:latin typeface="Porto Sans Light"/>
                <a:cs typeface="Porto Sans Light"/>
              </a:rPr>
              <a:t> Póvoa de </a:t>
            </a:r>
            <a:r>
              <a:rPr lang="pt-BR" sz="1400" dirty="0" err="1">
                <a:latin typeface="Porto Sans Light"/>
                <a:cs typeface="Porto Sans Light"/>
              </a:rPr>
              <a:t>Varzim</a:t>
            </a:r>
            <a:r>
              <a:rPr lang="pt-BR" sz="1400" dirty="0">
                <a:latin typeface="Porto Sans Light"/>
                <a:cs typeface="Porto Sans Light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Porto Sans Light"/>
                <a:cs typeface="Porto Sans Light"/>
              </a:rPr>
              <a:t>Felgueiras </a:t>
            </a:r>
            <a:r>
              <a:rPr lang="pt-BR" sz="1400" dirty="0" err="1">
                <a:latin typeface="Porto Sans Light"/>
                <a:cs typeface="Porto Sans Light"/>
              </a:rPr>
              <a:t>is</a:t>
            </a:r>
            <a:r>
              <a:rPr lang="pt-BR" sz="1400" dirty="0">
                <a:latin typeface="Porto Sans Light"/>
                <a:cs typeface="Porto Sans Light"/>
              </a:rPr>
              <a:t> home </a:t>
            </a:r>
            <a:r>
              <a:rPr lang="pt-BR" sz="1400" dirty="0" err="1">
                <a:latin typeface="Porto Sans Light"/>
                <a:cs typeface="Porto Sans Light"/>
              </a:rPr>
              <a:t>to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b="1" dirty="0">
                <a:latin typeface="Porto Sans"/>
                <a:cs typeface="Porto Sans"/>
              </a:rPr>
              <a:t>Campus 3</a:t>
            </a:r>
            <a:r>
              <a:rPr lang="pt-BR" sz="1400" dirty="0">
                <a:latin typeface="Porto Sans Light"/>
                <a:cs typeface="Porto Sans Light"/>
              </a:rPr>
              <a:t>, </a:t>
            </a:r>
            <a:r>
              <a:rPr lang="pt-BR" sz="1400" dirty="0" err="1">
                <a:latin typeface="Porto Sans Light"/>
                <a:cs typeface="Porto Sans Light"/>
              </a:rPr>
              <a:t>where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we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can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find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the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School</a:t>
            </a:r>
            <a:r>
              <a:rPr lang="pt-BR" sz="1400" dirty="0">
                <a:latin typeface="Porto Sans Light"/>
                <a:cs typeface="Porto Sans Light"/>
              </a:rPr>
              <a:t> of Management </a:t>
            </a:r>
            <a:r>
              <a:rPr lang="pt-BR" sz="1400" dirty="0" err="1">
                <a:latin typeface="Porto Sans Light"/>
                <a:cs typeface="Porto Sans Light"/>
              </a:rPr>
              <a:t>and</a:t>
            </a:r>
            <a:r>
              <a:rPr lang="pt-BR" sz="1400" dirty="0">
                <a:latin typeface="Porto Sans Light"/>
                <a:cs typeface="Porto Sans Light"/>
              </a:rPr>
              <a:t> Technology.</a:t>
            </a:r>
            <a:endParaRPr lang="pt-BR" sz="1600" i="1" dirty="0">
              <a:latin typeface="Porto Serif"/>
              <a:cs typeface="Porto Serif"/>
            </a:endParaRPr>
          </a:p>
          <a:p>
            <a:pPr>
              <a:lnSpc>
                <a:spcPct val="150000"/>
              </a:lnSpc>
            </a:pPr>
            <a:r>
              <a:rPr lang="pt-BR" i="1" dirty="0">
                <a:latin typeface="Porto Serif"/>
                <a:cs typeface="Porto Serif"/>
              </a:rPr>
              <a:t>Politécnico do Porto </a:t>
            </a:r>
            <a:r>
              <a:rPr lang="pt-BR" i="1" dirty="0" err="1">
                <a:latin typeface="Porto Serif"/>
                <a:cs typeface="Porto Serif"/>
              </a:rPr>
              <a:t>is</a:t>
            </a:r>
            <a:r>
              <a:rPr lang="pt-BR" i="1" dirty="0">
                <a:latin typeface="Porto Serif"/>
                <a:cs typeface="Porto Serif"/>
              </a:rPr>
              <a:t> spread </a:t>
            </a:r>
            <a:r>
              <a:rPr lang="pt-BR" i="1" dirty="0" err="1">
                <a:latin typeface="Porto Serif"/>
                <a:cs typeface="Porto Serif"/>
              </a:rPr>
              <a:t>across</a:t>
            </a:r>
            <a:r>
              <a:rPr lang="pt-BR" i="1" dirty="0">
                <a:latin typeface="Porto Serif"/>
                <a:cs typeface="Porto Serif"/>
              </a:rPr>
              <a:t> </a:t>
            </a:r>
            <a:r>
              <a:rPr lang="pt-BR" i="1" dirty="0" err="1">
                <a:latin typeface="Porto Serif"/>
                <a:cs typeface="Porto Serif"/>
              </a:rPr>
              <a:t>an</a:t>
            </a:r>
            <a:r>
              <a:rPr lang="pt-BR" i="1" dirty="0">
                <a:latin typeface="Porto Serif"/>
                <a:cs typeface="Porto Serif"/>
              </a:rPr>
              <a:t> </a:t>
            </a:r>
            <a:r>
              <a:rPr lang="pt-BR" i="1" dirty="0" err="1">
                <a:latin typeface="Porto Serif"/>
                <a:cs typeface="Porto Serif"/>
              </a:rPr>
              <a:t>extensive</a:t>
            </a:r>
            <a:r>
              <a:rPr lang="pt-BR" i="1" dirty="0">
                <a:latin typeface="Porto Serif"/>
                <a:cs typeface="Porto Serif"/>
              </a:rPr>
              <a:t> </a:t>
            </a:r>
            <a:r>
              <a:rPr lang="pt-BR" i="1" dirty="0" err="1">
                <a:latin typeface="Porto Serif"/>
                <a:cs typeface="Porto Serif"/>
              </a:rPr>
              <a:t>and</a:t>
            </a:r>
            <a:r>
              <a:rPr lang="pt-BR" i="1" dirty="0">
                <a:latin typeface="Porto Serif"/>
                <a:cs typeface="Porto Serif"/>
              </a:rPr>
              <a:t> </a:t>
            </a:r>
            <a:r>
              <a:rPr lang="pt-BR" i="1" dirty="0" err="1">
                <a:latin typeface="Porto Serif"/>
                <a:cs typeface="Porto Serif"/>
              </a:rPr>
              <a:t>diversified</a:t>
            </a:r>
            <a:r>
              <a:rPr lang="pt-BR" i="1" dirty="0">
                <a:latin typeface="Porto Serif"/>
                <a:cs typeface="Porto Serif"/>
              </a:rPr>
              <a:t> </a:t>
            </a:r>
            <a:r>
              <a:rPr lang="pt-BR" i="1" dirty="0" err="1">
                <a:latin typeface="Porto Serif"/>
                <a:cs typeface="Porto Serif"/>
              </a:rPr>
              <a:t>area</a:t>
            </a:r>
            <a:r>
              <a:rPr lang="pt-BR" i="1" dirty="0">
                <a:latin typeface="Porto Serif"/>
                <a:cs typeface="Porto Serif"/>
              </a:rPr>
              <a:t>.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01E77753-732B-D64F-BC7F-79C06AFAB5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6684" y="548105"/>
            <a:ext cx="3024000" cy="634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002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6684" y="0"/>
            <a:ext cx="9150684" cy="548105"/>
          </a:xfrm>
          <a:prstGeom prst="rect">
            <a:avLst/>
          </a:prstGeom>
          <a:solidFill>
            <a:srgbClr val="1A17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548105"/>
            <a:ext cx="9144000" cy="63098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Picture 4" descr="PPorto—branco—opaco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895" y="147933"/>
            <a:ext cx="1213313" cy="2664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4528" y="86907"/>
            <a:ext cx="3261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  <a:t>PORTO POLYTECHNIC</a:t>
            </a:r>
            <a:b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</a:br>
            <a:r>
              <a:rPr lang="en-US" sz="1000" dirty="0">
                <a:solidFill>
                  <a:srgbClr val="D13827"/>
                </a:solidFill>
                <a:latin typeface="Porto Sans"/>
                <a:cs typeface="Porto Sans"/>
              </a:rPr>
              <a:t>SCHOOLS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3874" y="1230348"/>
            <a:ext cx="5215153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latin typeface="Porto Sans"/>
                <a:cs typeface="Porto Sans"/>
              </a:rPr>
              <a:t>SCHOOLS</a:t>
            </a:r>
          </a:p>
          <a:p>
            <a:r>
              <a:rPr lang="pt-BR" baseline="30000" dirty="0">
                <a:latin typeface="Porto Sans Light"/>
                <a:cs typeface="Porto Sans Light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pt-BR" sz="1400" dirty="0" err="1">
                <a:latin typeface="Porto Sans Light"/>
                <a:cs typeface="Porto Sans Light"/>
              </a:rPr>
              <a:t>An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educational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complex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with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modern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equipment</a:t>
            </a:r>
            <a:r>
              <a:rPr lang="pt-BR" sz="1400" dirty="0">
                <a:latin typeface="Porto Sans Light"/>
                <a:cs typeface="Porto Sans Light"/>
              </a:rPr>
              <a:t>, </a:t>
            </a:r>
            <a:r>
              <a:rPr lang="pt-BR" sz="1400" dirty="0" err="1">
                <a:latin typeface="Porto Sans Light"/>
                <a:cs typeface="Porto Sans Light"/>
              </a:rPr>
              <a:t>laboratories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and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research</a:t>
            </a:r>
            <a:r>
              <a:rPr lang="pt-BR" sz="1400" dirty="0">
                <a:latin typeface="Porto Sans Light"/>
                <a:cs typeface="Porto Sans Light"/>
              </a:rPr>
              <a:t> centres </a:t>
            </a:r>
            <a:r>
              <a:rPr lang="pt-BR" sz="1400" dirty="0" err="1">
                <a:latin typeface="Porto Sans Light"/>
                <a:cs typeface="Porto Sans Light"/>
              </a:rPr>
              <a:t>located</a:t>
            </a:r>
            <a:r>
              <a:rPr lang="pt-BR" sz="1400" dirty="0">
                <a:latin typeface="Porto Sans Light"/>
                <a:cs typeface="Porto Sans Light"/>
              </a:rPr>
              <a:t> in 3 Campi </a:t>
            </a:r>
            <a:r>
              <a:rPr lang="pt-BR" sz="1400" dirty="0" err="1">
                <a:latin typeface="Porto Sans Light"/>
                <a:cs typeface="Porto Sans Light"/>
              </a:rPr>
              <a:t>that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fosters</a:t>
            </a:r>
            <a:r>
              <a:rPr lang="pt-BR" sz="1400" dirty="0">
                <a:latin typeface="Porto Sans Light"/>
                <a:cs typeface="Porto Sans Light"/>
              </a:rPr>
              <a:t> a high </a:t>
            </a:r>
            <a:r>
              <a:rPr lang="pt-BR" sz="1400" dirty="0" err="1">
                <a:latin typeface="Porto Sans Light"/>
                <a:cs typeface="Porto Sans Light"/>
              </a:rPr>
              <a:t>quality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and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varied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educational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offer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based</a:t>
            </a:r>
            <a:r>
              <a:rPr lang="pt-BR" sz="1400" dirty="0">
                <a:latin typeface="Porto Sans Light"/>
                <a:cs typeface="Porto Sans Light"/>
              </a:rPr>
              <a:t> in </a:t>
            </a:r>
            <a:r>
              <a:rPr lang="pt-BR" sz="1400" dirty="0" err="1">
                <a:latin typeface="Porto Sans Light"/>
                <a:cs typeface="Porto Sans Light"/>
              </a:rPr>
              <a:t>seven</a:t>
            </a:r>
            <a:r>
              <a:rPr lang="pt-BR" sz="1400" dirty="0">
                <a:latin typeface="Porto Sans Light"/>
                <a:cs typeface="Porto Sans Light"/>
              </a:rPr>
              <a:t> core clusters.</a:t>
            </a:r>
            <a:endParaRPr lang="pt-BR" i="1" dirty="0">
              <a:latin typeface="Porto Serif"/>
              <a:cs typeface="Porto Serif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7189" y="548106"/>
            <a:ext cx="3013495" cy="6309894"/>
          </a:xfrm>
          <a:prstGeom prst="rect">
            <a:avLst/>
          </a:prstGeom>
        </p:spPr>
      </p:pic>
      <p:sp>
        <p:nvSpPr>
          <p:cNvPr id="8" name="TextBox 5"/>
          <p:cNvSpPr txBox="1"/>
          <p:nvPr/>
        </p:nvSpPr>
        <p:spPr>
          <a:xfrm>
            <a:off x="3110405" y="2887525"/>
            <a:ext cx="2916506" cy="101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pt-BR" sz="1400" i="1" dirty="0" err="1">
                <a:latin typeface="Porto Serif"/>
                <a:cs typeface="Porto Serif"/>
              </a:rPr>
              <a:t>Hospitality</a:t>
            </a:r>
            <a:r>
              <a:rPr lang="pt-BR" sz="1400" i="1" dirty="0">
                <a:latin typeface="Porto Serif"/>
                <a:cs typeface="Porto Serif"/>
              </a:rPr>
              <a:t> </a:t>
            </a:r>
            <a:r>
              <a:rPr lang="pt-BR" sz="1400" i="1" dirty="0" err="1">
                <a:latin typeface="Porto Serif"/>
                <a:cs typeface="Porto Serif"/>
              </a:rPr>
              <a:t>and</a:t>
            </a:r>
            <a:r>
              <a:rPr lang="pt-BR" sz="1400" i="1" dirty="0">
                <a:latin typeface="Porto Serif"/>
                <a:cs typeface="Porto Serif"/>
              </a:rPr>
              <a:t> </a:t>
            </a:r>
            <a:r>
              <a:rPr lang="pt-BR" sz="1400" i="1" dirty="0" err="1">
                <a:latin typeface="Porto Serif"/>
                <a:cs typeface="Porto Serif"/>
              </a:rPr>
              <a:t>Tourism</a:t>
            </a:r>
            <a:endParaRPr lang="pt-BR" sz="1400" i="1" dirty="0">
              <a:latin typeface="Porto Serif"/>
              <a:cs typeface="Porto Serif"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pt-BR" sz="1400" i="1" dirty="0">
                <a:latin typeface="Porto Serif"/>
                <a:cs typeface="Porto Serif"/>
              </a:rPr>
              <a:t>Media </a:t>
            </a:r>
            <a:r>
              <a:rPr lang="pt-BR" sz="1400" i="1" dirty="0" err="1">
                <a:latin typeface="Porto Serif"/>
                <a:cs typeface="Porto Serif"/>
              </a:rPr>
              <a:t>and</a:t>
            </a:r>
            <a:r>
              <a:rPr lang="pt-BR" sz="1400" i="1" dirty="0">
                <a:latin typeface="Porto Serif"/>
                <a:cs typeface="Porto Serif"/>
              </a:rPr>
              <a:t> Design 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pt-BR" sz="1400" i="1" dirty="0">
                <a:latin typeface="Porto Serif"/>
                <a:cs typeface="Porto Serif"/>
              </a:rPr>
              <a:t>Health</a:t>
            </a:r>
          </a:p>
        </p:txBody>
      </p:sp>
      <p:sp>
        <p:nvSpPr>
          <p:cNvPr id="10" name="TextBox 5"/>
          <p:cNvSpPr txBox="1"/>
          <p:nvPr/>
        </p:nvSpPr>
        <p:spPr>
          <a:xfrm>
            <a:off x="591039" y="2887525"/>
            <a:ext cx="28878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pt-BR" sz="1400" i="1" dirty="0" err="1">
                <a:latin typeface="Porto Serif"/>
                <a:cs typeface="Porto Serif"/>
              </a:rPr>
              <a:t>Arts</a:t>
            </a:r>
            <a:endParaRPr lang="pt-BR" sz="1400" i="1" dirty="0">
              <a:latin typeface="Porto Serif"/>
              <a:cs typeface="Porto Serif"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pt-BR" sz="1400" i="1" dirty="0">
                <a:latin typeface="Porto Serif"/>
                <a:cs typeface="Porto Serif"/>
              </a:rPr>
              <a:t>Business </a:t>
            </a:r>
            <a:r>
              <a:rPr lang="pt-BR" sz="1400" i="1" dirty="0" err="1">
                <a:latin typeface="Porto Serif"/>
                <a:cs typeface="Porto Serif"/>
              </a:rPr>
              <a:t>Sciences</a:t>
            </a:r>
            <a:endParaRPr lang="pt-BR" sz="1400" i="1" dirty="0">
              <a:latin typeface="Porto Serif"/>
              <a:cs typeface="Porto Serif"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pt-BR" sz="1400" i="1" dirty="0" err="1">
                <a:latin typeface="Porto Serif"/>
                <a:cs typeface="Porto Serif"/>
              </a:rPr>
              <a:t>Education</a:t>
            </a:r>
            <a:r>
              <a:rPr lang="pt-BR" sz="1400" i="1" dirty="0">
                <a:latin typeface="Porto Serif"/>
                <a:cs typeface="Porto Serif"/>
              </a:rPr>
              <a:t> &amp; Sport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pt-BR" sz="1400" i="1" dirty="0" err="1">
                <a:latin typeface="Porto Serif"/>
                <a:cs typeface="Porto Serif"/>
              </a:rPr>
              <a:t>Engineering</a:t>
            </a:r>
            <a:r>
              <a:rPr lang="pt-BR" sz="1400" i="1" dirty="0">
                <a:latin typeface="Porto Serif"/>
                <a:cs typeface="Porto Serif"/>
              </a:rPr>
              <a:t> &amp; Technology</a:t>
            </a:r>
          </a:p>
        </p:txBody>
      </p:sp>
    </p:spTree>
    <p:extLst>
      <p:ext uri="{BB962C8B-B14F-4D97-AF65-F5344CB8AC3E}">
        <p14:creationId xmlns:p14="http://schemas.microsoft.com/office/powerpoint/2010/main" val="3997039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6684" y="0"/>
            <a:ext cx="9150684" cy="548105"/>
          </a:xfrm>
          <a:prstGeom prst="rect">
            <a:avLst/>
          </a:prstGeom>
          <a:solidFill>
            <a:srgbClr val="1A17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548105"/>
            <a:ext cx="9144000" cy="63098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Picture 4" descr="PPorto—branco—opaco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895" y="147933"/>
            <a:ext cx="1213313" cy="2664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4528" y="86907"/>
            <a:ext cx="3261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  <a:t>PORTO POLYTECHNIC</a:t>
            </a:r>
            <a:b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</a:br>
            <a:r>
              <a:rPr lang="en-US" sz="1000" dirty="0">
                <a:solidFill>
                  <a:srgbClr val="D13827"/>
                </a:solidFill>
                <a:latin typeface="Porto Sans"/>
                <a:cs typeface="Porto Sans"/>
              </a:rPr>
              <a:t>PORTO SCHOOL OF ENGINEERING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3876" y="1230348"/>
            <a:ext cx="5215152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latin typeface="Porto Sans"/>
                <a:cs typeface="Porto Sans"/>
              </a:rPr>
              <a:t>PORTO SCHOOL OF ENGINEERING</a:t>
            </a:r>
          </a:p>
          <a:p>
            <a:r>
              <a:rPr lang="pt-BR" baseline="30000" dirty="0">
                <a:latin typeface="Porto Sans Light"/>
                <a:cs typeface="Porto Sans Light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pt-BR" sz="1400" dirty="0" err="1">
                <a:latin typeface="Porto Sans Light"/>
                <a:cs typeface="Porto Sans Light"/>
              </a:rPr>
              <a:t>Since</a:t>
            </a:r>
            <a:r>
              <a:rPr lang="pt-BR" sz="1400" dirty="0">
                <a:latin typeface="Porto Sans Light"/>
                <a:cs typeface="Porto Sans Light"/>
              </a:rPr>
              <a:t> 1852, Instituto Superior de Engenharia do Porto </a:t>
            </a:r>
            <a:r>
              <a:rPr lang="pt-BR" sz="1400" dirty="0" err="1">
                <a:latin typeface="Porto Sans Light"/>
                <a:cs typeface="Porto Sans Light"/>
              </a:rPr>
              <a:t>has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become</a:t>
            </a:r>
            <a:r>
              <a:rPr lang="pt-BR" sz="1400" dirty="0">
                <a:latin typeface="Porto Sans Light"/>
                <a:cs typeface="Porto Sans Light"/>
              </a:rPr>
              <a:t> a </a:t>
            </a:r>
            <a:r>
              <a:rPr lang="pt-BR" sz="1400" dirty="0" err="1">
                <a:latin typeface="Porto Sans Light"/>
                <a:cs typeface="Porto Sans Light"/>
              </a:rPr>
              <a:t>successful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trademark</a:t>
            </a:r>
            <a:r>
              <a:rPr lang="pt-BR" sz="1400" dirty="0">
                <a:latin typeface="Porto Sans Light"/>
                <a:cs typeface="Porto Sans Light"/>
              </a:rPr>
              <a:t> in </a:t>
            </a:r>
            <a:r>
              <a:rPr lang="pt-BR" sz="1400" dirty="0" err="1">
                <a:latin typeface="Porto Sans Light"/>
                <a:cs typeface="Porto Sans Light"/>
              </a:rPr>
              <a:t>the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education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and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innovation</a:t>
            </a:r>
            <a:r>
              <a:rPr lang="pt-BR" sz="1400" dirty="0">
                <a:latin typeface="Porto Sans Light"/>
                <a:cs typeface="Porto Sans Light"/>
              </a:rPr>
              <a:t> of </a:t>
            </a:r>
            <a:r>
              <a:rPr lang="pt-BR" sz="1400" dirty="0" err="1">
                <a:latin typeface="Porto Sans Light"/>
                <a:cs typeface="Porto Sans Light"/>
              </a:rPr>
              <a:t>Engineering</a:t>
            </a:r>
            <a:r>
              <a:rPr lang="pt-BR" sz="1400" dirty="0">
                <a:latin typeface="Porto Sans Light"/>
                <a:cs typeface="Porto Sans Light"/>
              </a:rPr>
              <a:t>, </a:t>
            </a:r>
            <a:r>
              <a:rPr lang="pt-BR" sz="1400" dirty="0" err="1">
                <a:latin typeface="Porto Sans Light"/>
                <a:cs typeface="Porto Sans Light"/>
              </a:rPr>
              <a:t>preserving</a:t>
            </a:r>
            <a:r>
              <a:rPr lang="pt-BR" sz="1400" dirty="0">
                <a:latin typeface="Porto Sans Light"/>
                <a:cs typeface="Porto Sans Light"/>
              </a:rPr>
              <a:t> its </a:t>
            </a:r>
            <a:r>
              <a:rPr lang="pt-BR" sz="1400" dirty="0" err="1">
                <a:latin typeface="Porto Sans Light"/>
                <a:cs typeface="Porto Sans Light"/>
              </a:rPr>
              <a:t>commitment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to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the</a:t>
            </a:r>
            <a:r>
              <a:rPr lang="pt-BR" sz="1400" dirty="0">
                <a:latin typeface="Porto Sans Light"/>
                <a:cs typeface="Porto Sans Light"/>
              </a:rPr>
              <a:t> future. </a:t>
            </a:r>
            <a:r>
              <a:rPr lang="pt-BR" sz="1400" dirty="0" err="1">
                <a:latin typeface="Porto Sans Light"/>
                <a:cs typeface="Porto Sans Light"/>
              </a:rPr>
              <a:t>Anchored</a:t>
            </a:r>
            <a:r>
              <a:rPr lang="pt-BR" sz="1400" dirty="0">
                <a:latin typeface="Porto Sans Light"/>
                <a:cs typeface="Porto Sans Light"/>
              </a:rPr>
              <a:t> in </a:t>
            </a:r>
            <a:r>
              <a:rPr lang="pt-BR" sz="1400" dirty="0" err="1">
                <a:latin typeface="Porto Sans Light"/>
                <a:cs typeface="Porto Sans Light"/>
              </a:rPr>
              <a:t>an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applied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knowledge-based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educational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model</a:t>
            </a:r>
            <a:r>
              <a:rPr lang="pt-BR" sz="1400" dirty="0">
                <a:latin typeface="Porto Sans Light"/>
                <a:cs typeface="Porto Sans Light"/>
              </a:rPr>
              <a:t> (hands-on), ISEP </a:t>
            </a:r>
            <a:r>
              <a:rPr lang="pt-BR" sz="1400" dirty="0" err="1">
                <a:latin typeface="Porto Sans Light"/>
                <a:cs typeface="Porto Sans Light"/>
              </a:rPr>
              <a:t>follows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the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international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best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practices</a:t>
            </a:r>
            <a:r>
              <a:rPr lang="pt-BR" sz="1400" dirty="0">
                <a:latin typeface="Porto Sans Light"/>
                <a:cs typeface="Porto Sans Light"/>
              </a:rPr>
              <a:t> in </a:t>
            </a:r>
            <a:r>
              <a:rPr lang="pt-BR" sz="1400" dirty="0" err="1">
                <a:latin typeface="Porto Sans Light"/>
                <a:cs typeface="Porto Sans Light"/>
              </a:rPr>
              <a:t>European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quality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certification</a:t>
            </a:r>
            <a:r>
              <a:rPr lang="pt-BR" sz="1400" dirty="0">
                <a:latin typeface="Porto Sans Light"/>
                <a:cs typeface="Porto Sans Light"/>
              </a:rPr>
              <a:t>, </a:t>
            </a:r>
            <a:r>
              <a:rPr lang="pt-BR" sz="1400" dirty="0" err="1">
                <a:latin typeface="Porto Sans Light"/>
                <a:cs typeface="Porto Sans Light"/>
              </a:rPr>
              <a:t>favoring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the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development</a:t>
            </a:r>
            <a:r>
              <a:rPr lang="pt-BR" sz="1400" dirty="0">
                <a:latin typeface="Porto Sans Light"/>
                <a:cs typeface="Porto Sans Light"/>
              </a:rPr>
              <a:t> of </a:t>
            </a:r>
            <a:r>
              <a:rPr lang="pt-BR" sz="1400" dirty="0" err="1">
                <a:latin typeface="Porto Sans Light"/>
                <a:cs typeface="Porto Sans Light"/>
              </a:rPr>
              <a:t>academic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projects</a:t>
            </a:r>
            <a:r>
              <a:rPr lang="pt-BR" sz="1400" dirty="0">
                <a:latin typeface="Porto Sans Light"/>
                <a:cs typeface="Porto Sans Light"/>
              </a:rPr>
              <a:t> in businesses </a:t>
            </a:r>
            <a:r>
              <a:rPr lang="pt-BR" sz="1400" dirty="0" err="1">
                <a:latin typeface="Porto Sans Light"/>
                <a:cs typeface="Porto Sans Light"/>
              </a:rPr>
              <a:t>and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research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groups</a:t>
            </a:r>
            <a:r>
              <a:rPr lang="pt-BR" sz="1400" dirty="0">
                <a:latin typeface="Porto Sans Light"/>
                <a:cs typeface="Porto Sans Light"/>
              </a:rPr>
              <a:t>.</a:t>
            </a:r>
            <a:endParaRPr lang="pt-BR" sz="900" i="1" dirty="0">
              <a:latin typeface="Porto Serif"/>
              <a:cs typeface="Porto Serif"/>
            </a:endParaRPr>
          </a:p>
          <a:p>
            <a:pPr>
              <a:lnSpc>
                <a:spcPct val="150000"/>
              </a:lnSpc>
            </a:pPr>
            <a:r>
              <a:rPr lang="pt-BR" i="1" dirty="0" err="1">
                <a:latin typeface="Porto Serif"/>
                <a:cs typeface="Porto Serif"/>
              </a:rPr>
              <a:t>One</a:t>
            </a:r>
            <a:r>
              <a:rPr lang="pt-BR" i="1" dirty="0">
                <a:latin typeface="Porto Serif"/>
                <a:cs typeface="Porto Serif"/>
              </a:rPr>
              <a:t> of </a:t>
            </a:r>
            <a:r>
              <a:rPr lang="pt-BR" i="1" dirty="0" err="1">
                <a:latin typeface="Porto Serif"/>
                <a:cs typeface="Porto Serif"/>
              </a:rPr>
              <a:t>the</a:t>
            </a:r>
            <a:r>
              <a:rPr lang="pt-BR" i="1" dirty="0">
                <a:latin typeface="Porto Serif"/>
                <a:cs typeface="Porto Serif"/>
              </a:rPr>
              <a:t> top </a:t>
            </a:r>
            <a:r>
              <a:rPr lang="pt-BR" i="1" dirty="0" err="1">
                <a:latin typeface="Porto Serif"/>
                <a:cs typeface="Porto Serif"/>
              </a:rPr>
              <a:t>schools</a:t>
            </a:r>
            <a:r>
              <a:rPr lang="pt-BR" i="1" dirty="0">
                <a:latin typeface="Porto Serif"/>
                <a:cs typeface="Porto Serif"/>
              </a:rPr>
              <a:t> of </a:t>
            </a:r>
            <a:r>
              <a:rPr lang="pt-BR" i="1" dirty="0" err="1">
                <a:latin typeface="Porto Serif"/>
                <a:cs typeface="Porto Serif"/>
              </a:rPr>
              <a:t>technology</a:t>
            </a:r>
            <a:r>
              <a:rPr lang="pt-BR" i="1" dirty="0">
                <a:latin typeface="Porto Serif"/>
                <a:cs typeface="Porto Serif"/>
              </a:rPr>
              <a:t> in Portugal, ISEP </a:t>
            </a:r>
            <a:r>
              <a:rPr lang="pt-BR" i="1" dirty="0" err="1">
                <a:latin typeface="Porto Serif"/>
                <a:cs typeface="Porto Serif"/>
              </a:rPr>
              <a:t>is</a:t>
            </a:r>
            <a:r>
              <a:rPr lang="pt-BR" i="1" dirty="0">
                <a:latin typeface="Porto Serif"/>
                <a:cs typeface="Porto Serif"/>
              </a:rPr>
              <a:t> </a:t>
            </a:r>
            <a:r>
              <a:rPr lang="pt-BR" i="1" dirty="0" err="1">
                <a:latin typeface="Porto Serif"/>
                <a:cs typeface="Porto Serif"/>
              </a:rPr>
              <a:t>also</a:t>
            </a:r>
            <a:r>
              <a:rPr lang="pt-BR" i="1" dirty="0">
                <a:latin typeface="Porto Serif"/>
                <a:cs typeface="Porto Serif"/>
              </a:rPr>
              <a:t> </a:t>
            </a:r>
            <a:r>
              <a:rPr lang="pt-BR" i="1" dirty="0" err="1">
                <a:latin typeface="Porto Serif"/>
                <a:cs typeface="Porto Serif"/>
              </a:rPr>
              <a:t>the</a:t>
            </a:r>
            <a:r>
              <a:rPr lang="pt-BR" i="1" dirty="0">
                <a:latin typeface="Porto Serif"/>
                <a:cs typeface="Porto Serif"/>
              </a:rPr>
              <a:t> </a:t>
            </a:r>
            <a:r>
              <a:rPr lang="pt-BR" i="1" dirty="0" err="1">
                <a:latin typeface="Porto Serif"/>
                <a:cs typeface="Porto Serif"/>
              </a:rPr>
              <a:t>engineering</a:t>
            </a:r>
            <a:r>
              <a:rPr lang="pt-BR" i="1" dirty="0">
                <a:latin typeface="Porto Serif"/>
                <a:cs typeface="Porto Serif"/>
              </a:rPr>
              <a:t> </a:t>
            </a:r>
            <a:r>
              <a:rPr lang="pt-BR" i="1" dirty="0" err="1">
                <a:latin typeface="Porto Serif"/>
                <a:cs typeface="Porto Serif"/>
              </a:rPr>
              <a:t>school</a:t>
            </a:r>
            <a:r>
              <a:rPr lang="pt-BR" i="1" dirty="0">
                <a:latin typeface="Porto Serif"/>
                <a:cs typeface="Porto Serif"/>
              </a:rPr>
              <a:t> </a:t>
            </a:r>
            <a:r>
              <a:rPr lang="pt-BR" i="1" dirty="0" err="1">
                <a:latin typeface="Porto Serif"/>
                <a:cs typeface="Porto Serif"/>
              </a:rPr>
              <a:t>with</a:t>
            </a:r>
            <a:r>
              <a:rPr lang="pt-BR" i="1" dirty="0">
                <a:latin typeface="Porto Serif"/>
                <a:cs typeface="Porto Serif"/>
              </a:rPr>
              <a:t> more </a:t>
            </a:r>
            <a:r>
              <a:rPr lang="pt-BR" i="1" dirty="0" err="1">
                <a:latin typeface="Porto Serif"/>
                <a:cs typeface="Porto Serif"/>
              </a:rPr>
              <a:t>certified</a:t>
            </a:r>
            <a:r>
              <a:rPr lang="pt-BR" i="1" dirty="0">
                <a:latin typeface="Porto Serif"/>
                <a:cs typeface="Porto Serif"/>
              </a:rPr>
              <a:t> </a:t>
            </a:r>
            <a:r>
              <a:rPr lang="pt-BR" i="1" dirty="0" err="1">
                <a:latin typeface="Porto Serif"/>
                <a:cs typeface="Porto Serif"/>
              </a:rPr>
              <a:t>programmes</a:t>
            </a:r>
            <a:r>
              <a:rPr lang="pt-BR" i="1" dirty="0">
                <a:latin typeface="Porto Serif"/>
                <a:cs typeface="Porto Serif"/>
              </a:rPr>
              <a:t> in </a:t>
            </a:r>
            <a:r>
              <a:rPr lang="pt-BR" i="1" dirty="0" err="1">
                <a:latin typeface="Porto Serif"/>
                <a:cs typeface="Porto Serif"/>
              </a:rPr>
              <a:t>all</a:t>
            </a:r>
            <a:r>
              <a:rPr lang="pt-BR" i="1" dirty="0">
                <a:latin typeface="Porto Serif"/>
                <a:cs typeface="Porto Serif"/>
              </a:rPr>
              <a:t> </a:t>
            </a:r>
            <a:r>
              <a:rPr lang="pt-BR" i="1" dirty="0" err="1">
                <a:latin typeface="Porto Serif"/>
                <a:cs typeface="Porto Serif"/>
              </a:rPr>
              <a:t>Iberian</a:t>
            </a:r>
            <a:r>
              <a:rPr lang="pt-BR" i="1" dirty="0">
                <a:latin typeface="Porto Serif"/>
                <a:cs typeface="Porto Serif"/>
              </a:rPr>
              <a:t> </a:t>
            </a:r>
            <a:r>
              <a:rPr lang="pt-BR" i="1" dirty="0" err="1">
                <a:latin typeface="Porto Serif"/>
                <a:cs typeface="Porto Serif"/>
              </a:rPr>
              <a:t>Peninsula</a:t>
            </a:r>
            <a:r>
              <a:rPr lang="pt-BR" i="1" dirty="0">
                <a:latin typeface="Porto Serif"/>
                <a:cs typeface="Porto Serif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3875" y="5699437"/>
            <a:ext cx="131334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"/>
                <a:cs typeface="Porto Serif"/>
              </a:rPr>
              <a:t>6.461</a:t>
            </a:r>
          </a:p>
          <a:p>
            <a:pPr algn="ctr"/>
            <a:r>
              <a:rPr lang="en-US" sz="1100" dirty="0">
                <a:latin typeface="Porto Sans Light"/>
                <a:cs typeface="Porto Sans Light"/>
              </a:rPr>
              <a:t>Students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92646" y="5699437"/>
            <a:ext cx="99081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"/>
                <a:cs typeface="Porto Serif"/>
              </a:rPr>
              <a:t>437</a:t>
            </a:r>
          </a:p>
          <a:p>
            <a:pPr algn="ctr"/>
            <a:r>
              <a:rPr lang="en-US" sz="1100" dirty="0">
                <a:latin typeface="Porto Sans Light"/>
                <a:cs typeface="Porto Sans Light"/>
              </a:rPr>
              <a:t>Teaching Staff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3876" y="5021241"/>
            <a:ext cx="1903630" cy="56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600" b="1" dirty="0">
                <a:latin typeface="Porto Sans"/>
                <a:cs typeface="Porto Sans"/>
              </a:rPr>
              <a:t>A</a:t>
            </a:r>
            <a:r>
              <a:rPr lang="en-US" sz="600" dirty="0">
                <a:latin typeface="Porto Sans Light"/>
                <a:cs typeface="Porto Sans Light"/>
              </a:rPr>
              <a:t> RUA DR. BERNARDINO DE ALMEIDA, 431</a:t>
            </a:r>
          </a:p>
          <a:p>
            <a:pPr>
              <a:lnSpc>
                <a:spcPct val="130000"/>
              </a:lnSpc>
            </a:pPr>
            <a:r>
              <a:rPr lang="en-US" sz="600" dirty="0">
                <a:latin typeface="Porto Sans Light"/>
                <a:cs typeface="Porto Sans Light"/>
              </a:rPr>
              <a:t>4249-015 PORTO, PORTUGAL</a:t>
            </a:r>
          </a:p>
          <a:p>
            <a:pPr>
              <a:lnSpc>
                <a:spcPct val="130000"/>
              </a:lnSpc>
            </a:pPr>
            <a:r>
              <a:rPr lang="en-US" sz="600" b="1" dirty="0">
                <a:latin typeface="Porto Sans"/>
                <a:cs typeface="Porto Sans"/>
              </a:rPr>
              <a:t>T </a:t>
            </a:r>
            <a:r>
              <a:rPr lang="en-US" sz="600" dirty="0">
                <a:latin typeface="Porto Sans Light"/>
                <a:cs typeface="Porto Sans Light"/>
              </a:rPr>
              <a:t>228 340 500 </a:t>
            </a:r>
            <a:r>
              <a:rPr lang="en-US" sz="600" b="1" dirty="0">
                <a:latin typeface="Porto Sans"/>
                <a:cs typeface="Porto Sans"/>
              </a:rPr>
              <a:t>F</a:t>
            </a:r>
            <a:r>
              <a:rPr lang="en-US" sz="600" dirty="0">
                <a:latin typeface="Porto Sans Light"/>
                <a:cs typeface="Porto Sans Light"/>
              </a:rPr>
              <a:t> 228 321 159</a:t>
            </a:r>
          </a:p>
          <a:p>
            <a:pPr>
              <a:lnSpc>
                <a:spcPct val="130000"/>
              </a:lnSpc>
            </a:pPr>
            <a:r>
              <a:rPr lang="en-US" sz="600" b="1" dirty="0">
                <a:latin typeface="Porto Sans"/>
                <a:cs typeface="Porto Sans"/>
              </a:rPr>
              <a:t>E</a:t>
            </a:r>
            <a:r>
              <a:rPr lang="en-US" sz="600" dirty="0">
                <a:latin typeface="Porto Sans Light"/>
                <a:cs typeface="Porto Sans Light"/>
              </a:rPr>
              <a:t> MAIL@ISEP.IPP.PT </a:t>
            </a:r>
            <a:r>
              <a:rPr lang="en-US" sz="600" b="1" dirty="0">
                <a:latin typeface="Porto Sans"/>
                <a:cs typeface="Porto Sans"/>
              </a:rPr>
              <a:t>W</a:t>
            </a:r>
            <a:r>
              <a:rPr lang="en-US" sz="600" dirty="0">
                <a:latin typeface="Porto Sans Light"/>
                <a:cs typeface="Porto Sans Light"/>
              </a:rPr>
              <a:t> ISEP.IPP.PT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7189" y="548105"/>
            <a:ext cx="3006811" cy="637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138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8105"/>
            <a:ext cx="9144000" cy="63098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6684" y="0"/>
            <a:ext cx="9150684" cy="548105"/>
          </a:xfrm>
          <a:prstGeom prst="rect">
            <a:avLst/>
          </a:prstGeom>
          <a:solidFill>
            <a:srgbClr val="1A17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PPorto—branco—opaco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895" y="147933"/>
            <a:ext cx="1213313" cy="2664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4527" y="86907"/>
            <a:ext cx="4570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  <a:t>PORTO POLYTECHNIC</a:t>
            </a:r>
            <a:b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</a:br>
            <a:r>
              <a:rPr lang="en-US" sz="1000" dirty="0">
                <a:solidFill>
                  <a:srgbClr val="D13827"/>
                </a:solidFill>
                <a:latin typeface="Porto Sans"/>
                <a:cs typeface="Porto Sans"/>
              </a:rPr>
              <a:t>PORTO ACCOUNTING AND BUSINESS SCHOOL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3874" y="5349182"/>
            <a:ext cx="129961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"/>
                <a:cs typeface="Porto Serif"/>
              </a:rPr>
              <a:t>4.258</a:t>
            </a:r>
          </a:p>
          <a:p>
            <a:pPr algn="ctr"/>
            <a:r>
              <a:rPr lang="en-US" sz="1100" dirty="0">
                <a:latin typeface="Porto Sans Light"/>
                <a:cs typeface="Porto Sans Light"/>
              </a:rPr>
              <a:t>Students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58321" y="5349182"/>
            <a:ext cx="10030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"/>
                <a:cs typeface="Porto Serif"/>
              </a:rPr>
              <a:t>256</a:t>
            </a:r>
          </a:p>
          <a:p>
            <a:pPr algn="ctr"/>
            <a:r>
              <a:rPr lang="en-US" sz="1100" dirty="0">
                <a:latin typeface="Porto Sans Light"/>
                <a:cs typeface="Porto Sans Light"/>
              </a:rPr>
              <a:t>Teaching Staff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3876" y="1230348"/>
            <a:ext cx="4941259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latin typeface="Porto Sans"/>
                <a:cs typeface="Porto Sans"/>
              </a:rPr>
              <a:t>PORTO ACCOUNTING AND BUSINESS SCHOOL</a:t>
            </a:r>
          </a:p>
          <a:p>
            <a:r>
              <a:rPr lang="pt-BR" baseline="30000" dirty="0">
                <a:latin typeface="Porto Sans Light"/>
                <a:cs typeface="Porto Sans Light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pt-BR" sz="1400" dirty="0" err="1">
                <a:latin typeface="Porto Sans Light"/>
                <a:cs typeface="Porto Sans Light"/>
              </a:rPr>
              <a:t>With</a:t>
            </a:r>
            <a:r>
              <a:rPr lang="pt-BR" sz="1400" dirty="0">
                <a:latin typeface="Porto Sans Light"/>
                <a:cs typeface="Porto Sans Light"/>
              </a:rPr>
              <a:t> a </a:t>
            </a:r>
            <a:r>
              <a:rPr lang="pt-BR" sz="1400" dirty="0" err="1">
                <a:latin typeface="Porto Sans Light"/>
                <a:cs typeface="Porto Sans Light"/>
              </a:rPr>
              <a:t>long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history</a:t>
            </a:r>
            <a:r>
              <a:rPr lang="pt-BR" sz="1400" dirty="0">
                <a:latin typeface="Porto Sans Light"/>
                <a:cs typeface="Porto Sans Light"/>
              </a:rPr>
              <a:t> of training in </a:t>
            </a:r>
            <a:r>
              <a:rPr lang="pt-BR" sz="1400" dirty="0" err="1">
                <a:latin typeface="Porto Sans Light"/>
                <a:cs typeface="Porto Sans Light"/>
              </a:rPr>
              <a:t>the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field</a:t>
            </a:r>
            <a:r>
              <a:rPr lang="pt-BR" sz="1400" dirty="0">
                <a:latin typeface="Porto Sans Light"/>
                <a:cs typeface="Porto Sans Light"/>
              </a:rPr>
              <a:t> of business </a:t>
            </a:r>
            <a:r>
              <a:rPr lang="pt-BR" sz="1400" dirty="0" err="1">
                <a:latin typeface="Porto Sans Light"/>
                <a:cs typeface="Porto Sans Light"/>
              </a:rPr>
              <a:t>sciences</a:t>
            </a:r>
            <a:r>
              <a:rPr lang="pt-BR" sz="1400" dirty="0">
                <a:latin typeface="Porto Sans Light"/>
                <a:cs typeface="Porto Sans Light"/>
              </a:rPr>
              <a:t>, </a:t>
            </a:r>
            <a:r>
              <a:rPr lang="pt-BR" sz="1400" dirty="0" err="1">
                <a:latin typeface="Porto Sans Light"/>
                <a:cs typeface="Porto Sans Light"/>
              </a:rPr>
              <a:t>the</a:t>
            </a:r>
            <a:r>
              <a:rPr lang="pt-BR" sz="1400" dirty="0">
                <a:latin typeface="Porto Sans Light"/>
                <a:cs typeface="Porto Sans Light"/>
              </a:rPr>
              <a:t> Instituto Superior de Contabilidade e Administração do Porto </a:t>
            </a:r>
            <a:r>
              <a:rPr lang="pt-BR" sz="1400" dirty="0" err="1">
                <a:latin typeface="Porto Sans Light"/>
                <a:cs typeface="Porto Sans Light"/>
              </a:rPr>
              <a:t>has</a:t>
            </a:r>
            <a:r>
              <a:rPr lang="pt-BR" sz="1400" dirty="0">
                <a:latin typeface="Porto Sans Light"/>
                <a:cs typeface="Porto Sans Light"/>
              </a:rPr>
              <a:t>, </a:t>
            </a:r>
            <a:r>
              <a:rPr lang="pt-BR" sz="1400" dirty="0" err="1">
                <a:latin typeface="Porto Sans Light"/>
                <a:cs typeface="Porto Sans Light"/>
              </a:rPr>
              <a:t>since</a:t>
            </a:r>
            <a:r>
              <a:rPr lang="pt-BR" sz="1400" dirty="0">
                <a:latin typeface="Porto Sans Light"/>
                <a:cs typeface="Porto Sans Light"/>
              </a:rPr>
              <a:t> 1886, </a:t>
            </a:r>
            <a:r>
              <a:rPr lang="pt-BR" sz="1400" dirty="0" err="1">
                <a:latin typeface="Porto Sans Light"/>
                <a:cs typeface="Porto Sans Light"/>
              </a:rPr>
              <a:t>implemented</a:t>
            </a:r>
            <a:r>
              <a:rPr lang="pt-BR" sz="1400" dirty="0">
                <a:latin typeface="Porto Sans Light"/>
                <a:cs typeface="Porto Sans Light"/>
              </a:rPr>
              <a:t> a </a:t>
            </a:r>
            <a:r>
              <a:rPr lang="pt-BR" sz="1400" dirty="0" err="1">
                <a:latin typeface="Porto Sans Light"/>
                <a:cs typeface="Porto Sans Light"/>
              </a:rPr>
              <a:t>higher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education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model</a:t>
            </a:r>
            <a:r>
              <a:rPr lang="pt-BR" sz="1400" dirty="0">
                <a:latin typeface="Porto Sans Light"/>
                <a:cs typeface="Porto Sans Light"/>
              </a:rPr>
              <a:t> of </a:t>
            </a:r>
            <a:r>
              <a:rPr lang="pt-BR" sz="1400" dirty="0" err="1">
                <a:latin typeface="Porto Sans Light"/>
                <a:cs typeface="Porto Sans Light"/>
              </a:rPr>
              <a:t>excellence</a:t>
            </a:r>
            <a:r>
              <a:rPr lang="pt-BR" sz="1400" dirty="0">
                <a:latin typeface="Porto Sans Light"/>
                <a:cs typeface="Porto Sans Light"/>
              </a:rPr>
              <a:t>, </a:t>
            </a:r>
            <a:r>
              <a:rPr lang="pt-BR" sz="1400" dirty="0" err="1">
                <a:latin typeface="Porto Sans Light"/>
                <a:cs typeface="Porto Sans Light"/>
              </a:rPr>
              <a:t>strongly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concerned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with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creating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an</a:t>
            </a:r>
            <a:r>
              <a:rPr lang="pt-BR" sz="1400" dirty="0">
                <a:latin typeface="Porto Sans Light"/>
                <a:cs typeface="Porto Sans Light"/>
              </a:rPr>
              <a:t> interface </a:t>
            </a:r>
            <a:r>
              <a:rPr lang="pt-BR" sz="1400" dirty="0" err="1">
                <a:latin typeface="Porto Sans Light"/>
                <a:cs typeface="Porto Sans Light"/>
              </a:rPr>
              <a:t>between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the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academy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and</a:t>
            </a:r>
            <a:r>
              <a:rPr lang="pt-BR" sz="1400" dirty="0">
                <a:latin typeface="Porto Sans Light"/>
                <a:cs typeface="Porto Sans Light"/>
              </a:rPr>
              <a:t> its </a:t>
            </a:r>
            <a:r>
              <a:rPr lang="pt-BR" sz="1400" dirty="0" err="1">
                <a:latin typeface="Porto Sans Light"/>
                <a:cs typeface="Porto Sans Light"/>
              </a:rPr>
              <a:t>surrounding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community</a:t>
            </a:r>
            <a:r>
              <a:rPr lang="pt-BR" sz="1400" dirty="0">
                <a:latin typeface="Porto Sans Light"/>
                <a:cs typeface="Porto Sans Light"/>
              </a:rPr>
              <a:t>.</a:t>
            </a:r>
            <a:endParaRPr lang="pt-BR" sz="900" i="1" dirty="0">
              <a:latin typeface="Porto Serif"/>
              <a:cs typeface="Porto Serif"/>
            </a:endParaRPr>
          </a:p>
          <a:p>
            <a:pPr>
              <a:lnSpc>
                <a:spcPct val="150000"/>
              </a:lnSpc>
            </a:pPr>
            <a:r>
              <a:rPr lang="pt-BR" i="1" dirty="0">
                <a:latin typeface="Porto Serif"/>
                <a:cs typeface="Porto Serif"/>
              </a:rPr>
              <a:t>ISCAP </a:t>
            </a:r>
            <a:r>
              <a:rPr lang="pt-BR" i="1" dirty="0" err="1">
                <a:latin typeface="Porto Serif"/>
                <a:cs typeface="Porto Serif"/>
              </a:rPr>
              <a:t>continually</a:t>
            </a:r>
            <a:r>
              <a:rPr lang="pt-BR" i="1" dirty="0">
                <a:latin typeface="Porto Serif"/>
                <a:cs typeface="Porto Serif"/>
              </a:rPr>
              <a:t> </a:t>
            </a:r>
            <a:r>
              <a:rPr lang="pt-BR" i="1" dirty="0" err="1">
                <a:latin typeface="Porto Serif"/>
                <a:cs typeface="Porto Serif"/>
              </a:rPr>
              <a:t>strives</a:t>
            </a:r>
            <a:r>
              <a:rPr lang="pt-BR" i="1" dirty="0">
                <a:latin typeface="Porto Serif"/>
                <a:cs typeface="Porto Serif"/>
              </a:rPr>
              <a:t> </a:t>
            </a:r>
            <a:r>
              <a:rPr lang="pt-BR" i="1" dirty="0" err="1">
                <a:latin typeface="Porto Serif"/>
                <a:cs typeface="Porto Serif"/>
              </a:rPr>
              <a:t>to</a:t>
            </a:r>
            <a:r>
              <a:rPr lang="pt-BR" i="1" dirty="0">
                <a:latin typeface="Porto Serif"/>
                <a:cs typeface="Porto Serif"/>
              </a:rPr>
              <a:t> </a:t>
            </a:r>
            <a:r>
              <a:rPr lang="pt-BR" i="1" dirty="0" err="1">
                <a:latin typeface="Porto Serif"/>
                <a:cs typeface="Porto Serif"/>
              </a:rPr>
              <a:t>provide</a:t>
            </a:r>
            <a:r>
              <a:rPr lang="pt-BR" i="1" dirty="0">
                <a:latin typeface="Porto Serif"/>
                <a:cs typeface="Porto Serif"/>
              </a:rPr>
              <a:t> a </a:t>
            </a:r>
            <a:r>
              <a:rPr lang="pt-BR" i="1" dirty="0" err="1">
                <a:latin typeface="Porto Serif"/>
                <a:cs typeface="Porto Serif"/>
              </a:rPr>
              <a:t>stimulating</a:t>
            </a:r>
            <a:r>
              <a:rPr lang="pt-BR" i="1" dirty="0">
                <a:latin typeface="Porto Serif"/>
                <a:cs typeface="Porto Serif"/>
              </a:rPr>
              <a:t> </a:t>
            </a:r>
            <a:r>
              <a:rPr lang="pt-BR" i="1" dirty="0" err="1">
                <a:latin typeface="Porto Serif"/>
                <a:cs typeface="Porto Serif"/>
              </a:rPr>
              <a:t>environment</a:t>
            </a:r>
            <a:r>
              <a:rPr lang="pt-BR" i="1" dirty="0">
                <a:latin typeface="Porto Serif"/>
                <a:cs typeface="Porto Serif"/>
              </a:rPr>
              <a:t> in Business </a:t>
            </a:r>
            <a:r>
              <a:rPr lang="pt-BR" i="1" dirty="0" err="1">
                <a:latin typeface="Porto Serif"/>
                <a:cs typeface="Porto Serif"/>
              </a:rPr>
              <a:t>Sciences</a:t>
            </a:r>
            <a:r>
              <a:rPr lang="pt-BR" i="1" dirty="0">
                <a:latin typeface="Porto Serif"/>
                <a:cs typeface="Porto Serif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3874" y="4538280"/>
            <a:ext cx="1903630" cy="56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600" b="1" dirty="0">
                <a:latin typeface="Porto Sans"/>
                <a:cs typeface="Porto Sans"/>
              </a:rPr>
              <a:t>A</a:t>
            </a:r>
            <a:r>
              <a:rPr lang="en-US" sz="600" dirty="0">
                <a:latin typeface="Porto Sans Light"/>
                <a:cs typeface="Porto Sans Light"/>
              </a:rPr>
              <a:t> RUA JAIME LOPES AMORIM, S/N</a:t>
            </a:r>
          </a:p>
          <a:p>
            <a:pPr>
              <a:lnSpc>
                <a:spcPct val="130000"/>
              </a:lnSpc>
            </a:pPr>
            <a:r>
              <a:rPr lang="en-US" sz="600" dirty="0">
                <a:latin typeface="Porto Sans Light"/>
                <a:cs typeface="Porto Sans Light"/>
              </a:rPr>
              <a:t>4465-004 SÃO MAMEDE DE INFESTA, PORTUGAL</a:t>
            </a:r>
          </a:p>
          <a:p>
            <a:pPr>
              <a:lnSpc>
                <a:spcPct val="130000"/>
              </a:lnSpc>
            </a:pPr>
            <a:r>
              <a:rPr lang="en-US" sz="600" b="1" dirty="0">
                <a:latin typeface="Porto Sans"/>
                <a:cs typeface="Porto Sans"/>
              </a:rPr>
              <a:t>T </a:t>
            </a:r>
            <a:r>
              <a:rPr lang="en-US" sz="600" dirty="0">
                <a:latin typeface="Porto Sans Light"/>
                <a:cs typeface="Porto Sans Light"/>
              </a:rPr>
              <a:t>229 050 000 </a:t>
            </a:r>
            <a:r>
              <a:rPr lang="en-US" sz="600" b="1" dirty="0">
                <a:latin typeface="Porto Sans"/>
                <a:cs typeface="Porto Sans"/>
              </a:rPr>
              <a:t>F</a:t>
            </a:r>
            <a:r>
              <a:rPr lang="en-US" sz="600" dirty="0">
                <a:latin typeface="Porto Sans Light"/>
                <a:cs typeface="Porto Sans Light"/>
              </a:rPr>
              <a:t> 229 025 899</a:t>
            </a:r>
          </a:p>
          <a:p>
            <a:pPr>
              <a:lnSpc>
                <a:spcPct val="130000"/>
              </a:lnSpc>
            </a:pPr>
            <a:r>
              <a:rPr lang="en-US" sz="600" b="1" dirty="0">
                <a:latin typeface="Porto Sans"/>
                <a:cs typeface="Porto Sans"/>
              </a:rPr>
              <a:t>E</a:t>
            </a:r>
            <a:r>
              <a:rPr lang="en-US" sz="600" dirty="0">
                <a:latin typeface="Porto Sans Light"/>
                <a:cs typeface="Porto Sans Light"/>
              </a:rPr>
              <a:t> INSTITUTO@ISCAP.IPP.PT </a:t>
            </a:r>
            <a:r>
              <a:rPr lang="en-US" sz="600" b="1" dirty="0">
                <a:latin typeface="Porto Sans"/>
                <a:cs typeface="Porto Sans"/>
              </a:rPr>
              <a:t>W</a:t>
            </a:r>
            <a:r>
              <a:rPr lang="en-US" sz="600" dirty="0">
                <a:latin typeface="Porto Sans Light"/>
                <a:cs typeface="Porto Sans Light"/>
              </a:rPr>
              <a:t> ISCAP.IPP.PT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0505" y="548106"/>
            <a:ext cx="3013495" cy="631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948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8105"/>
            <a:ext cx="9144000" cy="63098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6684" y="0"/>
            <a:ext cx="9150684" cy="548105"/>
          </a:xfrm>
          <a:prstGeom prst="rect">
            <a:avLst/>
          </a:prstGeom>
          <a:solidFill>
            <a:srgbClr val="1A17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PPorto—branco—opaco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895" y="147933"/>
            <a:ext cx="1213313" cy="2664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4528" y="86907"/>
            <a:ext cx="3261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  <a:t>PORTO POLYTECHNIC</a:t>
            </a:r>
            <a:b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</a:br>
            <a:r>
              <a:rPr lang="en-US" sz="1000" dirty="0">
                <a:solidFill>
                  <a:srgbClr val="D13827"/>
                </a:solidFill>
                <a:latin typeface="Porto Sans"/>
                <a:cs typeface="Porto Sans"/>
              </a:rPr>
              <a:t>SCHOOL OF EDUCATION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3874" y="1230348"/>
            <a:ext cx="506885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latin typeface="Porto Sans"/>
                <a:cs typeface="Porto Sans"/>
              </a:rPr>
              <a:t>SCHOOL OF EDUCATION</a:t>
            </a:r>
            <a:endParaRPr lang="pt-BR" baseline="30000" dirty="0">
              <a:latin typeface="Porto Sans Light"/>
              <a:cs typeface="Porto Sans Light"/>
            </a:endParaRPr>
          </a:p>
          <a:p>
            <a:endParaRPr lang="pt-BR" sz="1600" dirty="0">
              <a:latin typeface="Porto Sans Light"/>
              <a:cs typeface="Porto Sans Light"/>
            </a:endParaRP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Porto Sans Light"/>
                <a:cs typeface="Porto Sans Light"/>
              </a:rPr>
              <a:t>The Escola Superior de Educação </a:t>
            </a:r>
            <a:r>
              <a:rPr lang="pt-BR" sz="1400" dirty="0" err="1">
                <a:latin typeface="Porto Sans Light"/>
                <a:cs typeface="Porto Sans Light"/>
              </a:rPr>
              <a:t>has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the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stronghold</a:t>
            </a:r>
            <a:r>
              <a:rPr lang="pt-BR" sz="1400" dirty="0">
                <a:latin typeface="Porto Sans Light"/>
                <a:cs typeface="Porto Sans Light"/>
              </a:rPr>
              <a:t> of </a:t>
            </a:r>
            <a:r>
              <a:rPr lang="pt-BR" sz="1400" dirty="0" err="1">
                <a:latin typeface="Porto Sans Light"/>
                <a:cs typeface="Porto Sans Light"/>
              </a:rPr>
              <a:t>teacher</a:t>
            </a:r>
            <a:r>
              <a:rPr lang="pt-BR" sz="1400" dirty="0">
                <a:latin typeface="Porto Sans Light"/>
                <a:cs typeface="Porto Sans Light"/>
              </a:rPr>
              <a:t> training, </a:t>
            </a:r>
            <a:r>
              <a:rPr lang="pt-BR" sz="1400" dirty="0" err="1">
                <a:latin typeface="Porto Sans Light"/>
                <a:cs typeface="Porto Sans Light"/>
              </a:rPr>
              <a:t>but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also</a:t>
            </a:r>
            <a:r>
              <a:rPr lang="pt-BR" sz="1400" dirty="0">
                <a:latin typeface="Porto Sans Light"/>
                <a:cs typeface="Porto Sans Light"/>
              </a:rPr>
              <a:t> of </a:t>
            </a:r>
            <a:r>
              <a:rPr lang="pt-BR" sz="1400" dirty="0" err="1">
                <a:latin typeface="Porto Sans Light"/>
                <a:cs typeface="Porto Sans Light"/>
              </a:rPr>
              <a:t>the</a:t>
            </a:r>
            <a:r>
              <a:rPr lang="pt-BR" sz="1400" dirty="0">
                <a:latin typeface="Porto Sans Light"/>
                <a:cs typeface="Porto Sans Light"/>
              </a:rPr>
              <a:t> training of </a:t>
            </a:r>
            <a:r>
              <a:rPr lang="pt-BR" sz="1400" dirty="0" err="1">
                <a:latin typeface="Porto Sans Light"/>
                <a:cs typeface="Porto Sans Light"/>
              </a:rPr>
              <a:t>educators</a:t>
            </a:r>
            <a:r>
              <a:rPr lang="pt-BR" sz="1400" dirty="0">
                <a:latin typeface="Porto Sans Light"/>
                <a:cs typeface="Porto Sans Light"/>
              </a:rPr>
              <a:t>, </a:t>
            </a:r>
            <a:r>
              <a:rPr lang="pt-BR" sz="1400" dirty="0" err="1">
                <a:latin typeface="Porto Sans Light"/>
                <a:cs typeface="Porto Sans Light"/>
              </a:rPr>
              <a:t>and</a:t>
            </a:r>
            <a:r>
              <a:rPr lang="pt-BR" sz="1400" dirty="0">
                <a:latin typeface="Porto Sans Light"/>
                <a:cs typeface="Porto Sans Light"/>
              </a:rPr>
              <a:t> social </a:t>
            </a:r>
            <a:r>
              <a:rPr lang="pt-BR" sz="1400" dirty="0" err="1">
                <a:latin typeface="Porto Sans Light"/>
                <a:cs typeface="Porto Sans Light"/>
              </a:rPr>
              <a:t>and</a:t>
            </a:r>
            <a:r>
              <a:rPr lang="pt-BR" sz="1400" dirty="0">
                <a:latin typeface="Porto Sans Light"/>
                <a:cs typeface="Porto Sans Light"/>
              </a:rPr>
              <a:t> cultural players in </a:t>
            </a:r>
            <a:r>
              <a:rPr lang="pt-BR" sz="1400" dirty="0" err="1">
                <a:latin typeface="Porto Sans Light"/>
                <a:cs typeface="Porto Sans Light"/>
              </a:rPr>
              <a:t>numerous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areas</a:t>
            </a:r>
            <a:r>
              <a:rPr lang="pt-BR" sz="1400" dirty="0">
                <a:latin typeface="Porto Sans Light"/>
                <a:cs typeface="Porto Sans Light"/>
              </a:rPr>
              <a:t> - </a:t>
            </a:r>
            <a:r>
              <a:rPr lang="pt-BR" sz="1400" dirty="0" err="1">
                <a:latin typeface="Porto Sans Light"/>
                <a:cs typeface="Porto Sans Light"/>
              </a:rPr>
              <a:t>from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languages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to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music</a:t>
            </a:r>
            <a:r>
              <a:rPr lang="pt-BR" sz="1400" dirty="0">
                <a:latin typeface="Porto Sans Light"/>
                <a:cs typeface="Porto Sans Light"/>
              </a:rPr>
              <a:t>, </a:t>
            </a:r>
            <a:r>
              <a:rPr lang="pt-BR" sz="1400" dirty="0" err="1">
                <a:latin typeface="Porto Sans Light"/>
                <a:cs typeface="Porto Sans Light"/>
              </a:rPr>
              <a:t>to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sports</a:t>
            </a:r>
            <a:r>
              <a:rPr lang="pt-BR" sz="1400" dirty="0">
                <a:latin typeface="Porto Sans Light"/>
                <a:cs typeface="Porto Sans Light"/>
              </a:rPr>
              <a:t>.</a:t>
            </a:r>
            <a:endParaRPr lang="pt-BR" sz="900" dirty="0">
              <a:latin typeface="Porto Sans Light"/>
              <a:cs typeface="Porto Sans Light"/>
            </a:endParaRPr>
          </a:p>
          <a:p>
            <a:pPr>
              <a:lnSpc>
                <a:spcPct val="150000"/>
              </a:lnSpc>
            </a:pPr>
            <a:r>
              <a:rPr lang="pt-BR" i="1" dirty="0">
                <a:latin typeface="Porto Serif"/>
                <a:cs typeface="Porto Serif"/>
              </a:rPr>
              <a:t>ESE </a:t>
            </a:r>
            <a:r>
              <a:rPr lang="pt-BR" i="1" dirty="0" err="1">
                <a:latin typeface="Porto Serif"/>
                <a:cs typeface="Porto Serif"/>
              </a:rPr>
              <a:t>is</a:t>
            </a:r>
            <a:r>
              <a:rPr lang="pt-BR" i="1" dirty="0">
                <a:latin typeface="Porto Serif"/>
                <a:cs typeface="Porto Serif"/>
              </a:rPr>
              <a:t> a </a:t>
            </a:r>
            <a:r>
              <a:rPr lang="pt-BR" i="1" dirty="0" err="1">
                <a:latin typeface="Porto Serif"/>
                <a:cs typeface="Porto Serif"/>
              </a:rPr>
              <a:t>school</a:t>
            </a:r>
            <a:r>
              <a:rPr lang="pt-BR" i="1" dirty="0">
                <a:latin typeface="Porto Serif"/>
                <a:cs typeface="Porto Serif"/>
              </a:rPr>
              <a:t> </a:t>
            </a:r>
            <a:r>
              <a:rPr lang="pt-BR" i="1" dirty="0" err="1">
                <a:latin typeface="Porto Serif"/>
                <a:cs typeface="Porto Serif"/>
              </a:rPr>
              <a:t>where</a:t>
            </a:r>
            <a:r>
              <a:rPr lang="pt-BR" i="1" dirty="0">
                <a:latin typeface="Porto Serif"/>
                <a:cs typeface="Porto Serif"/>
              </a:rPr>
              <a:t> </a:t>
            </a:r>
            <a:r>
              <a:rPr lang="pt-BR" i="1" dirty="0" err="1">
                <a:latin typeface="Porto Serif"/>
                <a:cs typeface="Porto Serif"/>
              </a:rPr>
              <a:t>education</a:t>
            </a:r>
            <a:r>
              <a:rPr lang="pt-BR" i="1" dirty="0">
                <a:latin typeface="Porto Serif"/>
                <a:cs typeface="Porto Serif"/>
              </a:rPr>
              <a:t>, </a:t>
            </a:r>
            <a:r>
              <a:rPr lang="pt-BR" i="1" dirty="0" err="1">
                <a:latin typeface="Porto Serif"/>
                <a:cs typeface="Porto Serif"/>
              </a:rPr>
              <a:t>culture</a:t>
            </a:r>
            <a:r>
              <a:rPr lang="pt-BR" i="1" dirty="0">
                <a:latin typeface="Porto Serif"/>
                <a:cs typeface="Porto Serif"/>
              </a:rPr>
              <a:t>, </a:t>
            </a:r>
            <a:r>
              <a:rPr lang="pt-BR" i="1" dirty="0" err="1">
                <a:latin typeface="Porto Serif"/>
                <a:cs typeface="Porto Serif"/>
              </a:rPr>
              <a:t>sports</a:t>
            </a:r>
            <a:r>
              <a:rPr lang="pt-BR" i="1" dirty="0">
                <a:latin typeface="Porto Serif"/>
                <a:cs typeface="Porto Serif"/>
              </a:rPr>
              <a:t> </a:t>
            </a:r>
            <a:r>
              <a:rPr lang="pt-BR" i="1" dirty="0" err="1">
                <a:latin typeface="Porto Serif"/>
                <a:cs typeface="Porto Serif"/>
              </a:rPr>
              <a:t>and</a:t>
            </a:r>
            <a:r>
              <a:rPr lang="pt-BR" i="1" dirty="0">
                <a:latin typeface="Porto Serif"/>
                <a:cs typeface="Porto Serif"/>
              </a:rPr>
              <a:t> </a:t>
            </a:r>
            <a:r>
              <a:rPr lang="pt-BR" i="1" dirty="0" err="1">
                <a:latin typeface="Porto Serif"/>
                <a:cs typeface="Porto Serif"/>
              </a:rPr>
              <a:t>citizenship</a:t>
            </a:r>
            <a:r>
              <a:rPr lang="pt-BR" i="1" dirty="0">
                <a:latin typeface="Porto Serif"/>
                <a:cs typeface="Porto Serif"/>
              </a:rPr>
              <a:t> converge in a single </a:t>
            </a:r>
            <a:r>
              <a:rPr lang="pt-BR" i="1" dirty="0" err="1">
                <a:latin typeface="Porto Serif"/>
                <a:cs typeface="Porto Serif"/>
              </a:rPr>
              <a:t>space</a:t>
            </a:r>
            <a:r>
              <a:rPr lang="pt-BR" i="1" dirty="0">
                <a:latin typeface="Porto Serif"/>
                <a:cs typeface="Porto Serif"/>
              </a:rPr>
              <a:t> </a:t>
            </a:r>
            <a:r>
              <a:rPr lang="pt-BR" i="1" dirty="0" err="1">
                <a:latin typeface="Porto Serif"/>
                <a:cs typeface="Porto Serif"/>
              </a:rPr>
              <a:t>of</a:t>
            </a:r>
            <a:r>
              <a:rPr lang="pt-BR" i="1" dirty="0">
                <a:latin typeface="Porto Serif"/>
                <a:cs typeface="Porto Serif"/>
              </a:rPr>
              <a:t> training </a:t>
            </a:r>
            <a:r>
              <a:rPr lang="pt-BR" i="1" dirty="0" err="1">
                <a:latin typeface="Porto Serif"/>
                <a:cs typeface="Porto Serif"/>
              </a:rPr>
              <a:t>and</a:t>
            </a:r>
            <a:r>
              <a:rPr lang="pt-BR" i="1" dirty="0">
                <a:latin typeface="Porto Serif"/>
                <a:cs typeface="Porto Serif"/>
              </a:rPr>
              <a:t> </a:t>
            </a:r>
            <a:r>
              <a:rPr lang="pt-BR" i="1" dirty="0" err="1">
                <a:latin typeface="Porto Serif"/>
                <a:cs typeface="Porto Serif"/>
              </a:rPr>
              <a:t>knowledge</a:t>
            </a:r>
            <a:r>
              <a:rPr lang="pt-BR" i="1" dirty="0">
                <a:latin typeface="Porto Serif"/>
                <a:cs typeface="Porto Serif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1598" y="5350226"/>
            <a:ext cx="150908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"/>
                <a:cs typeface="Porto Serif"/>
              </a:rPr>
              <a:t>1.883 </a:t>
            </a:r>
            <a:r>
              <a:rPr lang="en-US" sz="1100" dirty="0">
                <a:latin typeface="Porto Sans Light"/>
                <a:cs typeface="Porto Sans Light"/>
              </a:rPr>
              <a:t>Students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38995" y="5350226"/>
            <a:ext cx="105919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"/>
                <a:cs typeface="Porto Serif"/>
              </a:rPr>
              <a:t>161</a:t>
            </a:r>
          </a:p>
          <a:p>
            <a:pPr algn="ctr"/>
            <a:r>
              <a:rPr lang="en-US" sz="1100" dirty="0">
                <a:latin typeface="Porto Sans Light"/>
                <a:cs typeface="Porto Sans Light"/>
              </a:rPr>
              <a:t>Teaching Staff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3874" y="4792250"/>
            <a:ext cx="1903630" cy="56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600" b="1" dirty="0">
                <a:latin typeface="Porto Sans"/>
                <a:cs typeface="Porto Sans"/>
              </a:rPr>
              <a:t>A</a:t>
            </a:r>
            <a:r>
              <a:rPr lang="en-US" sz="600" dirty="0">
                <a:latin typeface="Porto Sans Light"/>
                <a:cs typeface="Porto Sans Light"/>
              </a:rPr>
              <a:t> RUA DR. ROBERTO FRIAS, 602</a:t>
            </a:r>
          </a:p>
          <a:p>
            <a:pPr>
              <a:lnSpc>
                <a:spcPct val="130000"/>
              </a:lnSpc>
            </a:pPr>
            <a:r>
              <a:rPr lang="en-US" sz="600" dirty="0">
                <a:latin typeface="Porto Sans Light"/>
                <a:cs typeface="Porto Sans Light"/>
              </a:rPr>
              <a:t>4200-465 PORTO, PORTUGAL</a:t>
            </a:r>
          </a:p>
          <a:p>
            <a:pPr>
              <a:lnSpc>
                <a:spcPct val="130000"/>
              </a:lnSpc>
            </a:pPr>
            <a:r>
              <a:rPr lang="en-US" sz="600" b="1" dirty="0">
                <a:latin typeface="Porto Sans"/>
                <a:cs typeface="Porto Sans"/>
              </a:rPr>
              <a:t>T </a:t>
            </a:r>
            <a:r>
              <a:rPr lang="en-US" sz="600" dirty="0">
                <a:latin typeface="Porto Sans Light"/>
                <a:cs typeface="Porto Sans Light"/>
              </a:rPr>
              <a:t>225 073 460 </a:t>
            </a:r>
            <a:r>
              <a:rPr lang="en-US" sz="600" b="1" dirty="0">
                <a:latin typeface="Porto Sans"/>
                <a:cs typeface="Porto Sans"/>
              </a:rPr>
              <a:t>F</a:t>
            </a:r>
            <a:r>
              <a:rPr lang="en-US" sz="600" dirty="0">
                <a:latin typeface="Porto Sans Light"/>
                <a:cs typeface="Porto Sans Light"/>
              </a:rPr>
              <a:t> 225 073 464</a:t>
            </a:r>
          </a:p>
          <a:p>
            <a:pPr>
              <a:lnSpc>
                <a:spcPct val="130000"/>
              </a:lnSpc>
            </a:pPr>
            <a:r>
              <a:rPr lang="en-US" sz="600" b="1" dirty="0">
                <a:latin typeface="Porto Sans"/>
                <a:cs typeface="Porto Sans"/>
              </a:rPr>
              <a:t>E</a:t>
            </a:r>
            <a:r>
              <a:rPr lang="en-US" sz="600" dirty="0">
                <a:latin typeface="Porto Sans Light"/>
                <a:cs typeface="Porto Sans Light"/>
              </a:rPr>
              <a:t> ESE@ESE.IPP.PT </a:t>
            </a:r>
            <a:r>
              <a:rPr lang="en-US" sz="600" b="1" dirty="0">
                <a:latin typeface="Porto Sans"/>
                <a:cs typeface="Porto Sans"/>
              </a:rPr>
              <a:t>W</a:t>
            </a:r>
            <a:r>
              <a:rPr lang="en-US" sz="600" dirty="0">
                <a:latin typeface="Porto Sans Light"/>
                <a:cs typeface="Porto Sans Light"/>
              </a:rPr>
              <a:t> ESE.IPP.PT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0505" y="557625"/>
            <a:ext cx="3013495" cy="631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075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8105"/>
            <a:ext cx="9144000" cy="63098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6684" y="0"/>
            <a:ext cx="9150684" cy="548105"/>
          </a:xfrm>
          <a:prstGeom prst="rect">
            <a:avLst/>
          </a:prstGeom>
          <a:solidFill>
            <a:srgbClr val="1A17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PPorto—branco—opaco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895" y="147933"/>
            <a:ext cx="1213313" cy="2664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4528" y="86907"/>
            <a:ext cx="3261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  <a:t>PORTO POLYTECHNIC</a:t>
            </a:r>
            <a:b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</a:br>
            <a:r>
              <a:rPr lang="en-US" sz="1000" dirty="0">
                <a:solidFill>
                  <a:srgbClr val="D13827"/>
                </a:solidFill>
                <a:latin typeface="Porto Sans"/>
                <a:cs typeface="Porto Sans"/>
              </a:rPr>
              <a:t>SCHOOL OF MUSIC AND PERFORMING ARTS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3874" y="1245612"/>
            <a:ext cx="4813670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latin typeface="Porto Sans"/>
                <a:cs typeface="Porto Sans"/>
              </a:rPr>
              <a:t>SCHOOL OF MUSIC AND PERFORMING ARTS</a:t>
            </a:r>
            <a:endParaRPr lang="pt-BR" baseline="30000" dirty="0">
              <a:latin typeface="Porto Sans Light"/>
              <a:cs typeface="Porto Sans Light"/>
            </a:endParaRPr>
          </a:p>
          <a:p>
            <a:endParaRPr lang="pt-BR" sz="1600" dirty="0">
              <a:latin typeface="Porto Sans Light"/>
              <a:cs typeface="Porto Sans Light"/>
            </a:endParaRPr>
          </a:p>
          <a:p>
            <a:pPr algn="just">
              <a:lnSpc>
                <a:spcPct val="150000"/>
              </a:lnSpc>
            </a:pPr>
            <a:r>
              <a:rPr lang="pt-BR" sz="1400" dirty="0" err="1">
                <a:latin typeface="Porto Sans Light"/>
                <a:cs typeface="Porto Sans Light"/>
              </a:rPr>
              <a:t>Built</a:t>
            </a:r>
            <a:r>
              <a:rPr lang="pt-BR" sz="1400" dirty="0">
                <a:latin typeface="Porto Sans Light"/>
                <a:cs typeface="Porto Sans Light"/>
              </a:rPr>
              <a:t> in 1985, </a:t>
            </a:r>
            <a:r>
              <a:rPr lang="pt-BR" sz="1400" dirty="0" err="1">
                <a:latin typeface="Porto Sans Light"/>
                <a:cs typeface="Porto Sans Light"/>
              </a:rPr>
              <a:t>on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the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foundations</a:t>
            </a:r>
            <a:r>
              <a:rPr lang="pt-BR" sz="1400" dirty="0">
                <a:latin typeface="Porto Sans Light"/>
                <a:cs typeface="Porto Sans Light"/>
              </a:rPr>
              <a:t> of </a:t>
            </a:r>
            <a:r>
              <a:rPr lang="pt-BR" sz="1400" dirty="0" err="1">
                <a:latin typeface="Porto Sans Light"/>
                <a:cs typeface="Porto Sans Light"/>
              </a:rPr>
              <a:t>the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former</a:t>
            </a:r>
            <a:r>
              <a:rPr lang="pt-BR" sz="1400" dirty="0">
                <a:latin typeface="Porto Sans Light"/>
                <a:cs typeface="Porto Sans Light"/>
              </a:rPr>
              <a:t> School of Music, </a:t>
            </a:r>
            <a:r>
              <a:rPr lang="pt-BR" sz="1400" dirty="0" err="1">
                <a:latin typeface="Porto Sans Light"/>
                <a:cs typeface="Porto Sans Light"/>
              </a:rPr>
              <a:t>the</a:t>
            </a:r>
            <a:r>
              <a:rPr lang="pt-BR" sz="1400" dirty="0">
                <a:latin typeface="Porto Sans Light"/>
                <a:cs typeface="Porto Sans Light"/>
              </a:rPr>
              <a:t> Escola Superior de Música e Artes do Espetáculo </a:t>
            </a:r>
            <a:r>
              <a:rPr lang="pt-BR" sz="1400" dirty="0" err="1">
                <a:latin typeface="Porto Sans Light"/>
                <a:cs typeface="Porto Sans Light"/>
              </a:rPr>
              <a:t>is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one</a:t>
            </a:r>
            <a:r>
              <a:rPr lang="pt-BR" sz="1400" dirty="0">
                <a:latin typeface="Porto Sans Light"/>
                <a:cs typeface="Porto Sans Light"/>
              </a:rPr>
              <a:t> of </a:t>
            </a:r>
            <a:r>
              <a:rPr lang="pt-BR" sz="1400" dirty="0" err="1">
                <a:latin typeface="Porto Sans Light"/>
                <a:cs typeface="Porto Sans Light"/>
              </a:rPr>
              <a:t>the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founding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schools</a:t>
            </a:r>
            <a:r>
              <a:rPr lang="pt-BR" sz="1400" dirty="0">
                <a:latin typeface="Porto Sans Light"/>
                <a:cs typeface="Porto Sans Light"/>
              </a:rPr>
              <a:t> of </a:t>
            </a:r>
            <a:r>
              <a:rPr lang="pt-BR" sz="1400" dirty="0" err="1">
                <a:latin typeface="Porto Sans Light"/>
                <a:cs typeface="Porto Sans Light"/>
              </a:rPr>
              <a:t>the</a:t>
            </a:r>
            <a:r>
              <a:rPr lang="pt-BR" sz="1400" dirty="0">
                <a:latin typeface="Porto Sans Light"/>
                <a:cs typeface="Porto Sans Light"/>
              </a:rPr>
              <a:t> Porto </a:t>
            </a:r>
            <a:r>
              <a:rPr lang="pt-BR" sz="1400" dirty="0" err="1">
                <a:latin typeface="Porto Sans Light"/>
                <a:cs typeface="Porto Sans Light"/>
              </a:rPr>
              <a:t>Polytechnic</a:t>
            </a:r>
            <a:r>
              <a:rPr lang="pt-BR" sz="1400" dirty="0">
                <a:latin typeface="Porto Sans Light"/>
                <a:cs typeface="Porto Sans Light"/>
              </a:rPr>
              <a:t>.</a:t>
            </a:r>
            <a:endParaRPr lang="pt-BR" sz="900" dirty="0">
              <a:latin typeface="Porto Sans Light"/>
              <a:cs typeface="Porto Sans Light"/>
            </a:endParaRPr>
          </a:p>
          <a:p>
            <a:pPr>
              <a:lnSpc>
                <a:spcPct val="150000"/>
              </a:lnSpc>
            </a:pPr>
            <a:r>
              <a:rPr lang="pt-BR" i="1" dirty="0" err="1">
                <a:latin typeface="Porto Serif"/>
                <a:cs typeface="Porto Serif"/>
              </a:rPr>
              <a:t>Located</a:t>
            </a:r>
            <a:r>
              <a:rPr lang="pt-BR" i="1" dirty="0">
                <a:latin typeface="Porto Serif"/>
                <a:cs typeface="Porto Serif"/>
              </a:rPr>
              <a:t> in </a:t>
            </a:r>
            <a:r>
              <a:rPr lang="pt-BR" i="1" dirty="0" err="1">
                <a:latin typeface="Porto Serif"/>
                <a:cs typeface="Porto Serif"/>
              </a:rPr>
              <a:t>the</a:t>
            </a:r>
            <a:r>
              <a:rPr lang="pt-BR" i="1" dirty="0">
                <a:latin typeface="Porto Serif"/>
                <a:cs typeface="Porto Serif"/>
              </a:rPr>
              <a:t> centre of Porto, ESMAE </a:t>
            </a:r>
            <a:r>
              <a:rPr lang="pt-BR" i="1" dirty="0" err="1">
                <a:latin typeface="Porto Serif"/>
                <a:cs typeface="Porto Serif"/>
              </a:rPr>
              <a:t>has</a:t>
            </a:r>
            <a:r>
              <a:rPr lang="pt-BR" i="1" dirty="0">
                <a:latin typeface="Porto Serif"/>
                <a:cs typeface="Porto Serif"/>
              </a:rPr>
              <a:t> na </a:t>
            </a:r>
            <a:r>
              <a:rPr lang="pt-BR" i="1" dirty="0" err="1">
                <a:latin typeface="Porto Serif"/>
                <a:cs typeface="Porto Serif"/>
              </a:rPr>
              <a:t>international</a:t>
            </a:r>
            <a:r>
              <a:rPr lang="pt-BR" i="1" dirty="0">
                <a:latin typeface="Porto Serif"/>
                <a:cs typeface="Porto Serif"/>
              </a:rPr>
              <a:t> </a:t>
            </a:r>
            <a:r>
              <a:rPr lang="pt-BR" i="1" dirty="0" err="1">
                <a:latin typeface="Porto Serif"/>
                <a:cs typeface="Porto Serif"/>
              </a:rPr>
              <a:t>standing</a:t>
            </a:r>
            <a:r>
              <a:rPr lang="pt-BR" i="1" dirty="0">
                <a:latin typeface="Porto Serif"/>
                <a:cs typeface="Porto Serif"/>
              </a:rPr>
              <a:t>, </a:t>
            </a:r>
            <a:r>
              <a:rPr lang="pt-BR" i="1" dirty="0" err="1">
                <a:latin typeface="Porto Serif"/>
                <a:cs typeface="Porto Serif"/>
              </a:rPr>
              <a:t>and</a:t>
            </a:r>
            <a:r>
              <a:rPr lang="pt-BR" i="1" dirty="0">
                <a:latin typeface="Porto Serif"/>
                <a:cs typeface="Porto Serif"/>
              </a:rPr>
              <a:t> </a:t>
            </a:r>
            <a:r>
              <a:rPr lang="pt-BR" i="1" dirty="0" err="1">
                <a:latin typeface="Porto Serif"/>
                <a:cs typeface="Porto Serif"/>
              </a:rPr>
              <a:t>offer</a:t>
            </a:r>
            <a:r>
              <a:rPr lang="pt-BR" i="1" dirty="0">
                <a:latin typeface="Porto Serif"/>
                <a:cs typeface="Porto Serif"/>
              </a:rPr>
              <a:t> </a:t>
            </a:r>
            <a:r>
              <a:rPr lang="pt-BR" i="1" dirty="0" err="1">
                <a:latin typeface="Porto Serif"/>
                <a:cs typeface="Porto Serif"/>
              </a:rPr>
              <a:t>customised</a:t>
            </a:r>
            <a:r>
              <a:rPr lang="pt-BR" i="1" dirty="0">
                <a:latin typeface="Porto Serif"/>
                <a:cs typeface="Porto Serif"/>
              </a:rPr>
              <a:t> </a:t>
            </a:r>
            <a:r>
              <a:rPr lang="pt-BR" i="1" dirty="0" err="1">
                <a:latin typeface="Porto Serif"/>
                <a:cs typeface="Porto Serif"/>
              </a:rPr>
              <a:t>and</a:t>
            </a:r>
            <a:r>
              <a:rPr lang="pt-BR" i="1" dirty="0">
                <a:latin typeface="Porto Serif"/>
                <a:cs typeface="Porto Serif"/>
              </a:rPr>
              <a:t> </a:t>
            </a:r>
            <a:r>
              <a:rPr lang="pt-BR" i="1" dirty="0" err="1">
                <a:latin typeface="Porto Serif"/>
                <a:cs typeface="Porto Serif"/>
              </a:rPr>
              <a:t>cutting-edge</a:t>
            </a:r>
            <a:r>
              <a:rPr lang="pt-BR" i="1" dirty="0">
                <a:latin typeface="Porto Serif"/>
                <a:cs typeface="Porto Serif"/>
              </a:rPr>
              <a:t> </a:t>
            </a:r>
            <a:r>
              <a:rPr lang="pt-BR" i="1" dirty="0" err="1">
                <a:latin typeface="Porto Serif"/>
                <a:cs typeface="Porto Serif"/>
              </a:rPr>
              <a:t>higher</a:t>
            </a:r>
            <a:r>
              <a:rPr lang="pt-BR" i="1" dirty="0">
                <a:latin typeface="Porto Serif"/>
                <a:cs typeface="Porto Serif"/>
              </a:rPr>
              <a:t> </a:t>
            </a:r>
            <a:r>
              <a:rPr lang="pt-BR" i="1" dirty="0" err="1">
                <a:latin typeface="Porto Serif"/>
                <a:cs typeface="Porto Serif"/>
              </a:rPr>
              <a:t>education</a:t>
            </a:r>
            <a:r>
              <a:rPr lang="pt-BR" i="1" dirty="0">
                <a:latin typeface="Porto Serif"/>
                <a:cs typeface="Porto Serif"/>
              </a:rPr>
              <a:t> </a:t>
            </a:r>
            <a:r>
              <a:rPr lang="pt-BR" i="1" dirty="0" err="1">
                <a:latin typeface="Porto Serif"/>
                <a:cs typeface="Porto Serif"/>
              </a:rPr>
              <a:t>programmes</a:t>
            </a:r>
            <a:r>
              <a:rPr lang="pt-BR" i="1" dirty="0">
                <a:latin typeface="Porto Serif"/>
                <a:cs typeface="Porto Serif"/>
              </a:rPr>
              <a:t> in </a:t>
            </a:r>
            <a:r>
              <a:rPr lang="pt-BR" i="1" dirty="0" err="1">
                <a:latin typeface="Porto Serif"/>
                <a:cs typeface="Porto Serif"/>
              </a:rPr>
              <a:t>music</a:t>
            </a:r>
            <a:r>
              <a:rPr lang="pt-BR" i="1" dirty="0">
                <a:latin typeface="Porto Serif"/>
                <a:cs typeface="Porto Serif"/>
              </a:rPr>
              <a:t> </a:t>
            </a:r>
            <a:r>
              <a:rPr lang="pt-BR" i="1" dirty="0" err="1">
                <a:latin typeface="Porto Serif"/>
                <a:cs typeface="Porto Serif"/>
              </a:rPr>
              <a:t>and</a:t>
            </a:r>
            <a:r>
              <a:rPr lang="pt-BR" i="1" dirty="0">
                <a:latin typeface="Porto Serif"/>
                <a:cs typeface="Porto Serif"/>
              </a:rPr>
              <a:t> drama.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3873" y="5485063"/>
            <a:ext cx="92372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"/>
                <a:cs typeface="Porto Serif"/>
              </a:rPr>
              <a:t>709</a:t>
            </a:r>
          </a:p>
          <a:p>
            <a:pPr algn="ctr"/>
            <a:r>
              <a:rPr lang="en-US" sz="1100" dirty="0">
                <a:latin typeface="Porto Sans Light"/>
                <a:cs typeface="Porto Sans Light"/>
              </a:rPr>
              <a:t>Students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85475" y="5485063"/>
            <a:ext cx="97491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"/>
                <a:cs typeface="Porto Serif"/>
              </a:rPr>
              <a:t>126</a:t>
            </a:r>
          </a:p>
          <a:p>
            <a:pPr algn="ctr"/>
            <a:r>
              <a:rPr lang="en-US" sz="1100" dirty="0">
                <a:latin typeface="Porto Sans Light"/>
                <a:cs typeface="Porto Sans Light"/>
              </a:rPr>
              <a:t>Teaching Staff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3873" y="4717903"/>
            <a:ext cx="1903630" cy="56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600" b="1" dirty="0">
                <a:latin typeface="Porto Sans"/>
                <a:cs typeface="Porto Sans"/>
              </a:rPr>
              <a:t>A</a:t>
            </a:r>
            <a:r>
              <a:rPr lang="en-US" sz="600" dirty="0">
                <a:latin typeface="Porto Sans Light"/>
                <a:cs typeface="Porto Sans Light"/>
              </a:rPr>
              <a:t> RUA DA ALEGRIA, 503</a:t>
            </a:r>
          </a:p>
          <a:p>
            <a:pPr>
              <a:lnSpc>
                <a:spcPct val="130000"/>
              </a:lnSpc>
            </a:pPr>
            <a:r>
              <a:rPr lang="en-US" sz="600" dirty="0">
                <a:latin typeface="Porto Sans Light"/>
                <a:cs typeface="Porto Sans Light"/>
              </a:rPr>
              <a:t>4000-045 PORTO, PORTUGAL</a:t>
            </a:r>
          </a:p>
          <a:p>
            <a:pPr>
              <a:lnSpc>
                <a:spcPct val="130000"/>
              </a:lnSpc>
            </a:pPr>
            <a:r>
              <a:rPr lang="en-US" sz="600" b="1" dirty="0">
                <a:latin typeface="Porto Sans"/>
                <a:cs typeface="Porto Sans"/>
              </a:rPr>
              <a:t>T </a:t>
            </a:r>
            <a:r>
              <a:rPr lang="en-US" sz="600" dirty="0">
                <a:latin typeface="Porto Sans Light"/>
                <a:cs typeface="Porto Sans Light"/>
              </a:rPr>
              <a:t>225 193 760</a:t>
            </a:r>
          </a:p>
          <a:p>
            <a:pPr>
              <a:lnSpc>
                <a:spcPct val="130000"/>
              </a:lnSpc>
            </a:pPr>
            <a:r>
              <a:rPr lang="en-US" sz="600" b="1" dirty="0">
                <a:latin typeface="Porto Sans"/>
                <a:cs typeface="Porto Sans"/>
              </a:rPr>
              <a:t>E</a:t>
            </a:r>
            <a:r>
              <a:rPr lang="en-US" sz="600" dirty="0">
                <a:latin typeface="Porto Sans Light"/>
                <a:cs typeface="Porto Sans Light"/>
              </a:rPr>
              <a:t> ESMAE@ESMAE.IPP.PT </a:t>
            </a:r>
            <a:r>
              <a:rPr lang="en-US" sz="600" b="1" dirty="0">
                <a:latin typeface="Porto Sans"/>
                <a:cs typeface="Porto Sans"/>
              </a:rPr>
              <a:t>W</a:t>
            </a:r>
            <a:r>
              <a:rPr lang="en-US" sz="600" dirty="0">
                <a:latin typeface="Porto Sans Light"/>
                <a:cs typeface="Porto Sans Light"/>
              </a:rPr>
              <a:t> ESMAE.IPP.PT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3"/>
          <a:stretch/>
        </p:blipFill>
        <p:spPr>
          <a:xfrm>
            <a:off x="6137189" y="548102"/>
            <a:ext cx="3013495" cy="630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096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8105"/>
            <a:ext cx="9144000" cy="63098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6684" y="0"/>
            <a:ext cx="9150684" cy="548105"/>
          </a:xfrm>
          <a:prstGeom prst="rect">
            <a:avLst/>
          </a:prstGeom>
          <a:solidFill>
            <a:srgbClr val="1A17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PPorto—branco—opaco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895" y="147933"/>
            <a:ext cx="1213313" cy="2664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4528" y="86907"/>
            <a:ext cx="3261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  <a:t>PORTO POLYTECHNIC</a:t>
            </a:r>
            <a:br>
              <a:rPr lang="en-US" sz="1000" dirty="0">
                <a:solidFill>
                  <a:schemeClr val="bg1"/>
                </a:solidFill>
                <a:latin typeface="Porto Sans Light"/>
                <a:cs typeface="Porto Sans Light"/>
              </a:rPr>
            </a:br>
            <a:r>
              <a:rPr lang="en-US" sz="1000" dirty="0">
                <a:solidFill>
                  <a:srgbClr val="D13827"/>
                </a:solidFill>
                <a:latin typeface="Porto Sans"/>
                <a:cs typeface="Porto Sans"/>
              </a:rPr>
              <a:t>SCHOOL OF MANAGEMENT AND TECHNOLOGY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3874" y="1238747"/>
            <a:ext cx="533466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latin typeface="Porto Sans"/>
                <a:cs typeface="Porto Sans"/>
              </a:rPr>
              <a:t>SCHOOL OF MANAGEMENT AND TECHNOLOGY </a:t>
            </a:r>
            <a:endParaRPr lang="pt-BR" baseline="30000" dirty="0">
              <a:latin typeface="Porto Sans Light"/>
              <a:cs typeface="Porto Sans Light"/>
            </a:endParaRPr>
          </a:p>
          <a:p>
            <a:endParaRPr lang="pt-BR" sz="1600" dirty="0">
              <a:latin typeface="Porto Sans Light"/>
              <a:cs typeface="Porto Sans Light"/>
            </a:endParaRP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Porto Sans Light"/>
                <a:cs typeface="Porto Sans Light"/>
              </a:rPr>
              <a:t>Escola Superior de Tecnologia e Gestão, </a:t>
            </a:r>
            <a:r>
              <a:rPr lang="pt-BR" sz="1400" dirty="0" err="1">
                <a:latin typeface="Porto Sans Light"/>
                <a:cs typeface="Porto Sans Light"/>
              </a:rPr>
              <a:t>located</a:t>
            </a:r>
            <a:r>
              <a:rPr lang="pt-BR" sz="1400" dirty="0">
                <a:latin typeface="Porto Sans Light"/>
                <a:cs typeface="Porto Sans Light"/>
              </a:rPr>
              <a:t> in </a:t>
            </a:r>
            <a:r>
              <a:rPr lang="pt-BR" sz="1400" dirty="0" err="1">
                <a:latin typeface="Porto Sans Light"/>
                <a:cs typeface="Porto Sans Light"/>
              </a:rPr>
              <a:t>the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region</a:t>
            </a:r>
            <a:r>
              <a:rPr lang="pt-BR" sz="1400" dirty="0">
                <a:latin typeface="Porto Sans Light"/>
                <a:cs typeface="Porto Sans Light"/>
              </a:rPr>
              <a:t> of Vale do Sousa e Baixo Tâmega, </a:t>
            </a:r>
            <a:r>
              <a:rPr lang="pt-BR" sz="1400" dirty="0" err="1">
                <a:latin typeface="Porto Sans Light"/>
                <a:cs typeface="Porto Sans Light"/>
              </a:rPr>
              <a:t>the</a:t>
            </a:r>
            <a:r>
              <a:rPr lang="pt-BR" sz="1400" dirty="0">
                <a:latin typeface="Porto Sans Light"/>
                <a:cs typeface="Porto Sans Light"/>
              </a:rPr>
              <a:t> School of Management </a:t>
            </a:r>
            <a:r>
              <a:rPr lang="pt-BR" sz="1400" dirty="0" err="1">
                <a:latin typeface="Porto Sans Light"/>
                <a:cs typeface="Porto Sans Light"/>
              </a:rPr>
              <a:t>and</a:t>
            </a:r>
            <a:r>
              <a:rPr lang="pt-BR" sz="1400" dirty="0">
                <a:latin typeface="Porto Sans Light"/>
                <a:cs typeface="Porto Sans Light"/>
              </a:rPr>
              <a:t> Technology </a:t>
            </a:r>
            <a:r>
              <a:rPr lang="pt-BR" sz="1400" dirty="0" err="1">
                <a:latin typeface="Porto Sans Light"/>
                <a:cs typeface="Porto Sans Light"/>
              </a:rPr>
              <a:t>has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established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itself</a:t>
            </a:r>
            <a:r>
              <a:rPr lang="pt-BR" sz="1400" dirty="0">
                <a:latin typeface="Porto Sans Light"/>
                <a:cs typeface="Porto Sans Light"/>
              </a:rPr>
              <a:t>, </a:t>
            </a:r>
            <a:r>
              <a:rPr lang="pt-BR" sz="1400" dirty="0" err="1">
                <a:latin typeface="Porto Sans Light"/>
                <a:cs typeface="Porto Sans Light"/>
              </a:rPr>
              <a:t>since</a:t>
            </a:r>
            <a:r>
              <a:rPr lang="pt-BR" sz="1400" dirty="0">
                <a:latin typeface="Porto Sans Light"/>
                <a:cs typeface="Porto Sans Light"/>
              </a:rPr>
              <a:t> 1999, as a </a:t>
            </a:r>
            <a:r>
              <a:rPr lang="pt-BR" sz="1400" dirty="0" err="1">
                <a:latin typeface="Porto Sans Light"/>
                <a:cs typeface="Porto Sans Light"/>
              </a:rPr>
              <a:t>leader</a:t>
            </a:r>
            <a:r>
              <a:rPr lang="pt-BR" sz="1400" dirty="0">
                <a:latin typeface="Porto Sans Light"/>
                <a:cs typeface="Porto Sans Light"/>
              </a:rPr>
              <a:t> in </a:t>
            </a:r>
            <a:r>
              <a:rPr lang="pt-BR" sz="1400" dirty="0" err="1">
                <a:latin typeface="Porto Sans Light"/>
                <a:cs typeface="Porto Sans Light"/>
              </a:rPr>
              <a:t>academic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and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industry</a:t>
            </a:r>
            <a:r>
              <a:rPr lang="pt-BR" sz="1400" dirty="0">
                <a:latin typeface="Porto Sans Light"/>
                <a:cs typeface="Porto Sans Light"/>
              </a:rPr>
              <a:t> </a:t>
            </a:r>
            <a:r>
              <a:rPr lang="pt-BR" sz="1400" dirty="0" err="1">
                <a:latin typeface="Porto Sans Light"/>
                <a:cs typeface="Porto Sans Light"/>
              </a:rPr>
              <a:t>collaboration</a:t>
            </a:r>
            <a:r>
              <a:rPr lang="pt-BR" sz="1400" dirty="0">
                <a:latin typeface="Porto Sans Light"/>
                <a:cs typeface="Porto Sans Light"/>
              </a:rPr>
              <a:t>.</a:t>
            </a:r>
            <a:endParaRPr lang="pt-BR" sz="900" dirty="0">
              <a:latin typeface="Porto Sans Light"/>
              <a:cs typeface="Porto Sans Light"/>
            </a:endParaRPr>
          </a:p>
          <a:p>
            <a:pPr>
              <a:lnSpc>
                <a:spcPct val="150000"/>
              </a:lnSpc>
            </a:pPr>
            <a:r>
              <a:rPr lang="pt-BR" i="1" dirty="0" err="1">
                <a:latin typeface="Porto Serif"/>
                <a:cs typeface="Porto Serif"/>
              </a:rPr>
              <a:t>This</a:t>
            </a:r>
            <a:r>
              <a:rPr lang="pt-BR" i="1" dirty="0">
                <a:latin typeface="Porto Serif"/>
                <a:cs typeface="Porto Serif"/>
              </a:rPr>
              <a:t> </a:t>
            </a:r>
            <a:r>
              <a:rPr lang="pt-BR" i="1" dirty="0" err="1">
                <a:latin typeface="Porto Serif"/>
                <a:cs typeface="Porto Serif"/>
              </a:rPr>
              <a:t>school</a:t>
            </a:r>
            <a:r>
              <a:rPr lang="pt-BR" i="1" dirty="0">
                <a:latin typeface="Porto Serif"/>
                <a:cs typeface="Porto Serif"/>
              </a:rPr>
              <a:t> </a:t>
            </a:r>
            <a:r>
              <a:rPr lang="pt-BR" i="1" dirty="0" err="1">
                <a:latin typeface="Porto Serif"/>
                <a:cs typeface="Porto Serif"/>
              </a:rPr>
              <a:t>articulates</a:t>
            </a:r>
            <a:r>
              <a:rPr lang="pt-BR" i="1" dirty="0">
                <a:latin typeface="Porto Serif"/>
                <a:cs typeface="Porto Serif"/>
              </a:rPr>
              <a:t> </a:t>
            </a:r>
            <a:r>
              <a:rPr lang="pt-BR" i="1" dirty="0" err="1">
                <a:latin typeface="Porto Serif"/>
                <a:cs typeface="Porto Serif"/>
              </a:rPr>
              <a:t>higher</a:t>
            </a:r>
            <a:r>
              <a:rPr lang="pt-BR" i="1" dirty="0">
                <a:latin typeface="Porto Serif"/>
                <a:cs typeface="Porto Serif"/>
              </a:rPr>
              <a:t> </a:t>
            </a:r>
            <a:r>
              <a:rPr lang="pt-BR" i="1" dirty="0" err="1">
                <a:latin typeface="Porto Serif"/>
                <a:cs typeface="Porto Serif"/>
              </a:rPr>
              <a:t>education</a:t>
            </a:r>
            <a:r>
              <a:rPr lang="pt-BR" i="1" dirty="0">
                <a:latin typeface="Porto Serif"/>
                <a:cs typeface="Porto Serif"/>
              </a:rPr>
              <a:t> </a:t>
            </a:r>
            <a:r>
              <a:rPr lang="pt-BR" i="1" dirty="0" err="1">
                <a:latin typeface="Porto Serif"/>
                <a:cs typeface="Porto Serif"/>
              </a:rPr>
              <a:t>with</a:t>
            </a:r>
            <a:r>
              <a:rPr lang="pt-BR" i="1" dirty="0">
                <a:latin typeface="Porto Serif"/>
                <a:cs typeface="Porto Serif"/>
              </a:rPr>
              <a:t> </a:t>
            </a:r>
            <a:r>
              <a:rPr lang="pt-BR" i="1" dirty="0" err="1">
                <a:latin typeface="Porto Serif"/>
                <a:cs typeface="Porto Serif"/>
              </a:rPr>
              <a:t>the</a:t>
            </a:r>
            <a:r>
              <a:rPr lang="pt-BR" i="1" dirty="0">
                <a:latin typeface="Porto Serif"/>
                <a:cs typeface="Porto Serif"/>
              </a:rPr>
              <a:t> business world </a:t>
            </a:r>
            <a:r>
              <a:rPr lang="pt-BR" i="1" dirty="0" err="1">
                <a:latin typeface="Porto Serif"/>
                <a:cs typeface="Porto Serif"/>
              </a:rPr>
              <a:t>and</a:t>
            </a:r>
            <a:r>
              <a:rPr lang="pt-BR" i="1" dirty="0">
                <a:latin typeface="Porto Serif"/>
                <a:cs typeface="Porto Serif"/>
              </a:rPr>
              <a:t> </a:t>
            </a:r>
            <a:r>
              <a:rPr lang="pt-BR" i="1" dirty="0" err="1">
                <a:latin typeface="Porto Serif"/>
                <a:cs typeface="Porto Serif"/>
              </a:rPr>
              <a:t>is</a:t>
            </a:r>
            <a:r>
              <a:rPr lang="pt-BR" i="1" dirty="0">
                <a:latin typeface="Porto Serif"/>
                <a:cs typeface="Porto Serif"/>
              </a:rPr>
              <a:t> </a:t>
            </a:r>
            <a:r>
              <a:rPr lang="pt-BR" i="1" dirty="0" err="1">
                <a:latin typeface="Porto Serif"/>
                <a:cs typeface="Porto Serif"/>
              </a:rPr>
              <a:t>always</a:t>
            </a:r>
            <a:r>
              <a:rPr lang="pt-BR" i="1" dirty="0">
                <a:latin typeface="Porto Serif"/>
                <a:cs typeface="Porto Serif"/>
              </a:rPr>
              <a:t> </a:t>
            </a:r>
            <a:r>
              <a:rPr lang="pt-BR" i="1" dirty="0" err="1">
                <a:latin typeface="Porto Serif"/>
                <a:cs typeface="Porto Serif"/>
              </a:rPr>
              <a:t>focused</a:t>
            </a:r>
            <a:r>
              <a:rPr lang="pt-BR" i="1" dirty="0">
                <a:latin typeface="Porto Serif"/>
                <a:cs typeface="Porto Serif"/>
              </a:rPr>
              <a:t> </a:t>
            </a:r>
            <a:r>
              <a:rPr lang="pt-BR" i="1" dirty="0" err="1">
                <a:latin typeface="Porto Serif"/>
                <a:cs typeface="Porto Serif"/>
              </a:rPr>
              <a:t>on</a:t>
            </a:r>
            <a:r>
              <a:rPr lang="pt-BR" i="1" dirty="0">
                <a:latin typeface="Porto Serif"/>
                <a:cs typeface="Porto Serif"/>
              </a:rPr>
              <a:t> </a:t>
            </a:r>
            <a:r>
              <a:rPr lang="pt-BR" i="1" dirty="0" err="1">
                <a:latin typeface="Porto Serif"/>
                <a:cs typeface="Porto Serif"/>
              </a:rPr>
              <a:t>students</a:t>
            </a:r>
            <a:r>
              <a:rPr lang="pt-BR" i="1" dirty="0">
                <a:latin typeface="Porto Serif"/>
                <a:cs typeface="Porto Serif"/>
              </a:rPr>
              <a:t>' </a:t>
            </a:r>
            <a:r>
              <a:rPr lang="pt-BR" i="1" dirty="0" err="1">
                <a:latin typeface="Porto Serif"/>
                <a:cs typeface="Porto Serif"/>
              </a:rPr>
              <a:t>employability</a:t>
            </a:r>
            <a:r>
              <a:rPr lang="pt-BR" i="1" dirty="0">
                <a:latin typeface="Porto Serif"/>
                <a:cs typeface="Porto Serif"/>
              </a:rPr>
              <a:t> </a:t>
            </a:r>
            <a:r>
              <a:rPr lang="pt-BR" i="1" dirty="0" err="1">
                <a:latin typeface="Porto Serif"/>
                <a:cs typeface="Porto Serif"/>
              </a:rPr>
              <a:t>and</a:t>
            </a:r>
            <a:r>
              <a:rPr lang="pt-BR" i="1" dirty="0">
                <a:latin typeface="Porto Serif"/>
                <a:cs typeface="Porto Serif"/>
              </a:rPr>
              <a:t> meeting regional </a:t>
            </a:r>
            <a:r>
              <a:rPr lang="pt-BR" i="1" dirty="0" err="1">
                <a:latin typeface="Porto Serif"/>
                <a:cs typeface="Porto Serif"/>
              </a:rPr>
              <a:t>needs</a:t>
            </a:r>
            <a:r>
              <a:rPr lang="pt-BR" i="1" dirty="0">
                <a:latin typeface="Porto Serif"/>
                <a:cs typeface="Porto Serif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3874" y="5355677"/>
            <a:ext cx="147680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"/>
                <a:cs typeface="Porto Serif"/>
              </a:rPr>
              <a:t>1.434</a:t>
            </a:r>
          </a:p>
          <a:p>
            <a:pPr algn="ctr"/>
            <a:r>
              <a:rPr lang="en-US" sz="1100" dirty="0">
                <a:latin typeface="Porto Sans Light"/>
                <a:cs typeface="Porto Sans Light"/>
              </a:rPr>
              <a:t>Students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28249" y="5355677"/>
            <a:ext cx="132310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D13827"/>
                </a:solidFill>
                <a:latin typeface="Porto Serif"/>
                <a:cs typeface="Porto Serif"/>
              </a:rPr>
              <a:t>131</a:t>
            </a:r>
          </a:p>
          <a:p>
            <a:pPr algn="ctr"/>
            <a:r>
              <a:rPr lang="en-US" sz="1100" dirty="0">
                <a:latin typeface="Porto Sans Light"/>
                <a:cs typeface="Porto Sans Light"/>
              </a:rPr>
              <a:t>Teaching Staff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3874" y="4596215"/>
            <a:ext cx="1903630" cy="56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600" b="1" dirty="0">
                <a:latin typeface="Porto Sans"/>
                <a:cs typeface="Porto Sans"/>
              </a:rPr>
              <a:t>A</a:t>
            </a:r>
            <a:r>
              <a:rPr lang="en-US" sz="600" dirty="0">
                <a:latin typeface="Porto Sans Light"/>
                <a:cs typeface="Porto Sans Light"/>
              </a:rPr>
              <a:t> RUA DO CURRAL, CASA DO CURRAL, MARGARIDE</a:t>
            </a:r>
          </a:p>
          <a:p>
            <a:pPr>
              <a:lnSpc>
                <a:spcPct val="130000"/>
              </a:lnSpc>
            </a:pPr>
            <a:r>
              <a:rPr lang="en-US" sz="600" dirty="0">
                <a:latin typeface="Porto Sans Light"/>
                <a:cs typeface="Porto Sans Light"/>
              </a:rPr>
              <a:t>4610-156 FELGUEIRAS, PORTUGAL</a:t>
            </a:r>
          </a:p>
          <a:p>
            <a:pPr>
              <a:lnSpc>
                <a:spcPct val="130000"/>
              </a:lnSpc>
            </a:pPr>
            <a:r>
              <a:rPr lang="en-US" sz="600" b="1" dirty="0">
                <a:latin typeface="Porto Sans"/>
                <a:cs typeface="Porto Sans"/>
              </a:rPr>
              <a:t>T </a:t>
            </a:r>
            <a:r>
              <a:rPr lang="en-US" sz="600" dirty="0">
                <a:latin typeface="Porto Sans Light"/>
                <a:cs typeface="Porto Sans Light"/>
              </a:rPr>
              <a:t>225 314 002 </a:t>
            </a:r>
            <a:r>
              <a:rPr lang="en-US" sz="600" b="1" dirty="0">
                <a:latin typeface="Porto Sans"/>
                <a:cs typeface="Porto Sans"/>
              </a:rPr>
              <a:t>F</a:t>
            </a:r>
            <a:r>
              <a:rPr lang="en-US" sz="600" dirty="0">
                <a:latin typeface="Porto Sans Light"/>
                <a:cs typeface="Porto Sans Light"/>
              </a:rPr>
              <a:t> 225 314 12O</a:t>
            </a:r>
          </a:p>
          <a:p>
            <a:pPr>
              <a:lnSpc>
                <a:spcPct val="130000"/>
              </a:lnSpc>
            </a:pPr>
            <a:r>
              <a:rPr lang="en-US" sz="600" b="1" dirty="0">
                <a:latin typeface="Porto Sans"/>
                <a:cs typeface="Porto Sans"/>
              </a:rPr>
              <a:t>E</a:t>
            </a:r>
            <a:r>
              <a:rPr lang="en-US" sz="600" dirty="0">
                <a:latin typeface="Porto Sans Light"/>
                <a:cs typeface="Porto Sans Light"/>
              </a:rPr>
              <a:t> CORREIO@ESTG.IPP.PT </a:t>
            </a:r>
            <a:r>
              <a:rPr lang="en-US" sz="600" b="1" dirty="0">
                <a:latin typeface="Porto Sans"/>
                <a:cs typeface="Porto Sans"/>
              </a:rPr>
              <a:t>W</a:t>
            </a:r>
            <a:r>
              <a:rPr lang="en-US" sz="600" dirty="0">
                <a:latin typeface="Porto Sans Light"/>
                <a:cs typeface="Porto Sans Light"/>
              </a:rPr>
              <a:t> ESTG.IPP.PT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3873" y="548104"/>
            <a:ext cx="3000127" cy="630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668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1351</TotalTime>
  <Words>2027</Words>
  <Application>Microsoft Macintosh PowerPoint</Application>
  <PresentationFormat>Apresentação no Ecrã (4:3)</PresentationFormat>
  <Paragraphs>249</Paragraphs>
  <Slides>23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23</vt:i4>
      </vt:variant>
    </vt:vector>
  </HeadingPairs>
  <TitlesOfParts>
    <vt:vector size="29" baseType="lpstr">
      <vt:lpstr>Arial</vt:lpstr>
      <vt:lpstr>Calibri</vt:lpstr>
      <vt:lpstr>Porto Sans</vt:lpstr>
      <vt:lpstr>Porto Sans Light</vt:lpstr>
      <vt:lpstr>Porto Serif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GCI</dc:creator>
  <cp:lastModifiedBy>Jose Morais</cp:lastModifiedBy>
  <cp:revision>122</cp:revision>
  <dcterms:created xsi:type="dcterms:W3CDTF">2016-03-02T12:27:01Z</dcterms:created>
  <dcterms:modified xsi:type="dcterms:W3CDTF">2019-07-30T16:06:16Z</dcterms:modified>
</cp:coreProperties>
</file>