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4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70" r:id="rId15"/>
    <p:sldId id="278" r:id="rId16"/>
    <p:sldId id="272" r:id="rId17"/>
    <p:sldId id="276" r:id="rId18"/>
    <p:sldId id="279" r:id="rId19"/>
    <p:sldId id="273" r:id="rId20"/>
    <p:sldId id="277" r:id="rId21"/>
    <p:sldId id="280" r:id="rId22"/>
    <p:sldId id="274" r:id="rId23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13827"/>
    <a:srgbClr val="1A171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811" autoAdjust="0"/>
    <p:restoredTop sz="94626"/>
  </p:normalViewPr>
  <p:slideViewPr>
    <p:cSldViewPr snapToGrid="0" snapToObjects="1">
      <p:cViewPr varScale="1">
        <p:scale>
          <a:sx n="121" d="100"/>
          <a:sy n="121" d="100"/>
        </p:scale>
        <p:origin x="1016" y="16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o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PT"/>
          </a:p>
        </p:txBody>
      </p:sp>
      <p:sp>
        <p:nvSpPr>
          <p:cNvPr id="3" name="Marcador de Posição d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859DDC7-8A79-F34D-9537-BB17448027C0}" type="datetimeFigureOut">
              <a:rPr lang="pt-PT" smtClean="0"/>
              <a:t>30/07/19</a:t>
            </a:fld>
            <a:endParaRPr lang="pt-PT"/>
          </a:p>
        </p:txBody>
      </p:sp>
      <p:sp>
        <p:nvSpPr>
          <p:cNvPr id="4" name="Marcador de Posição da Imagem do Diapositivo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PT"/>
          </a:p>
        </p:txBody>
      </p:sp>
      <p:sp>
        <p:nvSpPr>
          <p:cNvPr id="5" name="Marcador de Posição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6" name="Marcador de Posição do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PT"/>
          </a:p>
        </p:txBody>
      </p:sp>
      <p:sp>
        <p:nvSpPr>
          <p:cNvPr id="7" name="Marcador de Posição do Número do Diapositivo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0E92514-3F60-2D4C-AE97-0D320BF7F68C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74928213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 dirty="0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0E92514-3F60-2D4C-AE97-0D320BF7F68C}" type="slidenum">
              <a:rPr lang="pt-PT" smtClean="0"/>
              <a:t>4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49237654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PT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PT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E7692C-3577-F745-8DF3-D399A394EE18}" type="datetimeFigureOut">
              <a:rPr lang="en-US" smtClean="0"/>
              <a:t>7/30/19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727942-0F31-8246-9E69-0AE29DBBE5E4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91637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PT"/>
              <a:t>Click to edit Master text styles</a:t>
            </a:r>
          </a:p>
          <a:p>
            <a:pPr lvl="1"/>
            <a:r>
              <a:rPr lang="pt-PT"/>
              <a:t>Second level</a:t>
            </a:r>
          </a:p>
          <a:p>
            <a:pPr lvl="2"/>
            <a:r>
              <a:rPr lang="pt-PT"/>
              <a:t>Third level</a:t>
            </a:r>
          </a:p>
          <a:p>
            <a:pPr lvl="3"/>
            <a:r>
              <a:rPr lang="pt-PT"/>
              <a:t>Fourth level</a:t>
            </a:r>
          </a:p>
          <a:p>
            <a:pPr lvl="4"/>
            <a:r>
              <a:rPr lang="pt-PT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E7692C-3577-F745-8DF3-D399A394EE18}" type="datetimeFigureOut">
              <a:rPr lang="en-US" smtClean="0"/>
              <a:t>7/30/19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727942-0F31-8246-9E69-0AE29DBBE5E4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58005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PT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PT"/>
              <a:t>Click to edit Master text styles</a:t>
            </a:r>
          </a:p>
          <a:p>
            <a:pPr lvl="1"/>
            <a:r>
              <a:rPr lang="pt-PT"/>
              <a:t>Second level</a:t>
            </a:r>
          </a:p>
          <a:p>
            <a:pPr lvl="2"/>
            <a:r>
              <a:rPr lang="pt-PT"/>
              <a:t>Third level</a:t>
            </a:r>
          </a:p>
          <a:p>
            <a:pPr lvl="3"/>
            <a:r>
              <a:rPr lang="pt-PT"/>
              <a:t>Fourth level</a:t>
            </a:r>
          </a:p>
          <a:p>
            <a:pPr lvl="4"/>
            <a:r>
              <a:rPr lang="pt-PT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E7692C-3577-F745-8DF3-D399A394EE18}" type="datetimeFigureOut">
              <a:rPr lang="en-US" smtClean="0"/>
              <a:t>7/30/19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727942-0F31-8246-9E69-0AE29DBBE5E4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91711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PT"/>
              <a:t>Click to edit Master text styles</a:t>
            </a:r>
          </a:p>
          <a:p>
            <a:pPr lvl="1"/>
            <a:r>
              <a:rPr lang="pt-PT"/>
              <a:t>Second level</a:t>
            </a:r>
          </a:p>
          <a:p>
            <a:pPr lvl="2"/>
            <a:r>
              <a:rPr lang="pt-PT"/>
              <a:t>Third level</a:t>
            </a:r>
          </a:p>
          <a:p>
            <a:pPr lvl="3"/>
            <a:r>
              <a:rPr lang="pt-PT"/>
              <a:t>Fourth level</a:t>
            </a:r>
          </a:p>
          <a:p>
            <a:pPr lvl="4"/>
            <a:r>
              <a:rPr lang="pt-PT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E7692C-3577-F745-8DF3-D399A394EE18}" type="datetimeFigureOut">
              <a:rPr lang="en-US" smtClean="0"/>
              <a:t>7/30/19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727942-0F31-8246-9E69-0AE29DBBE5E4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67459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PT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PT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E7692C-3577-F745-8DF3-D399A394EE18}" type="datetimeFigureOut">
              <a:rPr lang="en-US" smtClean="0"/>
              <a:t>7/30/19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727942-0F31-8246-9E69-0AE29DBBE5E4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64824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PT"/>
              <a:t>Click to edit Master text styles</a:t>
            </a:r>
          </a:p>
          <a:p>
            <a:pPr lvl="1"/>
            <a:r>
              <a:rPr lang="pt-PT"/>
              <a:t>Second level</a:t>
            </a:r>
          </a:p>
          <a:p>
            <a:pPr lvl="2"/>
            <a:r>
              <a:rPr lang="pt-PT"/>
              <a:t>Third level</a:t>
            </a:r>
          </a:p>
          <a:p>
            <a:pPr lvl="3"/>
            <a:r>
              <a:rPr lang="pt-PT"/>
              <a:t>Fourth level</a:t>
            </a:r>
          </a:p>
          <a:p>
            <a:pPr lvl="4"/>
            <a:r>
              <a:rPr lang="pt-PT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PT"/>
              <a:t>Click to edit Master text styles</a:t>
            </a:r>
          </a:p>
          <a:p>
            <a:pPr lvl="1"/>
            <a:r>
              <a:rPr lang="pt-PT"/>
              <a:t>Second level</a:t>
            </a:r>
          </a:p>
          <a:p>
            <a:pPr lvl="2"/>
            <a:r>
              <a:rPr lang="pt-PT"/>
              <a:t>Third level</a:t>
            </a:r>
          </a:p>
          <a:p>
            <a:pPr lvl="3"/>
            <a:r>
              <a:rPr lang="pt-PT"/>
              <a:t>Fourth level</a:t>
            </a:r>
          </a:p>
          <a:p>
            <a:pPr lvl="4"/>
            <a:r>
              <a:rPr lang="pt-PT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E7692C-3577-F745-8DF3-D399A394EE18}" type="datetimeFigureOut">
              <a:rPr lang="en-US" smtClean="0"/>
              <a:t>7/30/19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727942-0F31-8246-9E69-0AE29DBBE5E4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30446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PT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PT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PT"/>
              <a:t>Click to edit Master text styles</a:t>
            </a:r>
          </a:p>
          <a:p>
            <a:pPr lvl="1"/>
            <a:r>
              <a:rPr lang="pt-PT"/>
              <a:t>Second level</a:t>
            </a:r>
          </a:p>
          <a:p>
            <a:pPr lvl="2"/>
            <a:r>
              <a:rPr lang="pt-PT"/>
              <a:t>Third level</a:t>
            </a:r>
          </a:p>
          <a:p>
            <a:pPr lvl="3"/>
            <a:r>
              <a:rPr lang="pt-PT"/>
              <a:t>Fourth level</a:t>
            </a:r>
          </a:p>
          <a:p>
            <a:pPr lvl="4"/>
            <a:r>
              <a:rPr lang="pt-PT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PT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PT"/>
              <a:t>Click to edit Master text styles</a:t>
            </a:r>
          </a:p>
          <a:p>
            <a:pPr lvl="1"/>
            <a:r>
              <a:rPr lang="pt-PT"/>
              <a:t>Second level</a:t>
            </a:r>
          </a:p>
          <a:p>
            <a:pPr lvl="2"/>
            <a:r>
              <a:rPr lang="pt-PT"/>
              <a:t>Third level</a:t>
            </a:r>
          </a:p>
          <a:p>
            <a:pPr lvl="3"/>
            <a:r>
              <a:rPr lang="pt-PT"/>
              <a:t>Fourth level</a:t>
            </a:r>
          </a:p>
          <a:p>
            <a:pPr lvl="4"/>
            <a:r>
              <a:rPr lang="pt-PT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E7692C-3577-F745-8DF3-D399A394EE18}" type="datetimeFigureOut">
              <a:rPr lang="en-US" smtClean="0"/>
              <a:t>7/30/19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727942-0F31-8246-9E69-0AE29DBBE5E4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8488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E7692C-3577-F745-8DF3-D399A394EE18}" type="datetimeFigureOut">
              <a:rPr lang="en-US" smtClean="0"/>
              <a:t>7/30/19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727942-0F31-8246-9E69-0AE29DBBE5E4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20636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E7692C-3577-F745-8DF3-D399A394EE18}" type="datetimeFigureOut">
              <a:rPr lang="en-US" smtClean="0"/>
              <a:t>7/30/19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727942-0F31-8246-9E69-0AE29DBBE5E4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68147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PT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PT"/>
              <a:t>Click to edit Master text styles</a:t>
            </a:r>
          </a:p>
          <a:p>
            <a:pPr lvl="1"/>
            <a:r>
              <a:rPr lang="pt-PT"/>
              <a:t>Second level</a:t>
            </a:r>
          </a:p>
          <a:p>
            <a:pPr lvl="2"/>
            <a:r>
              <a:rPr lang="pt-PT"/>
              <a:t>Third level</a:t>
            </a:r>
          </a:p>
          <a:p>
            <a:pPr lvl="3"/>
            <a:r>
              <a:rPr lang="pt-PT"/>
              <a:t>Fourth level</a:t>
            </a:r>
          </a:p>
          <a:p>
            <a:pPr lvl="4"/>
            <a:r>
              <a:rPr lang="pt-PT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PT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E7692C-3577-F745-8DF3-D399A394EE18}" type="datetimeFigureOut">
              <a:rPr lang="en-US" smtClean="0"/>
              <a:t>7/30/19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727942-0F31-8246-9E69-0AE29DBBE5E4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81808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PT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PT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E7692C-3577-F745-8DF3-D399A394EE18}" type="datetimeFigureOut">
              <a:rPr lang="en-US" smtClean="0"/>
              <a:t>7/30/19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727942-0F31-8246-9E69-0AE29DBBE5E4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18614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PT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PT"/>
              <a:t>Click to edit Master text styles</a:t>
            </a:r>
          </a:p>
          <a:p>
            <a:pPr lvl="1"/>
            <a:r>
              <a:rPr lang="pt-PT"/>
              <a:t>Second level</a:t>
            </a:r>
          </a:p>
          <a:p>
            <a:pPr lvl="2"/>
            <a:r>
              <a:rPr lang="pt-PT"/>
              <a:t>Third level</a:t>
            </a:r>
          </a:p>
          <a:p>
            <a:pPr lvl="3"/>
            <a:r>
              <a:rPr lang="pt-PT"/>
              <a:t>Fourth level</a:t>
            </a:r>
          </a:p>
          <a:p>
            <a:pPr lvl="4"/>
            <a:r>
              <a:rPr lang="pt-PT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7E7692C-3577-F745-8DF3-D399A394EE18}" type="datetimeFigureOut">
              <a:rPr lang="en-US" smtClean="0"/>
              <a:t>7/30/19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1727942-0F31-8246-9E69-0AE29DBBE5E4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45066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tif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tif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tif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tif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tif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tif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tif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tif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tif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tif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tif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tif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tif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-6684" y="0"/>
            <a:ext cx="9150684" cy="6858000"/>
          </a:xfrm>
          <a:prstGeom prst="rect">
            <a:avLst/>
          </a:prstGeom>
          <a:solidFill>
            <a:srgbClr val="1A1718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5" name="Picture 4" descr="PPorto—branco—opaco-01.pn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33778" y="1141747"/>
            <a:ext cx="5364800" cy="11783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096468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-6685" y="548105"/>
            <a:ext cx="9144000" cy="630989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-6684" y="0"/>
            <a:ext cx="9150684" cy="548105"/>
          </a:xfrm>
          <a:prstGeom prst="rect">
            <a:avLst/>
          </a:prstGeom>
          <a:solidFill>
            <a:srgbClr val="1A171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5" name="Picture 4" descr="PPorto—branco—opaco-01.pn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52895" y="147933"/>
            <a:ext cx="1213313" cy="266489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454528" y="86907"/>
            <a:ext cx="326189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>
                <a:solidFill>
                  <a:schemeClr val="bg1"/>
                </a:solidFill>
                <a:latin typeface="Porto Sans Light"/>
                <a:cs typeface="Porto Sans Light"/>
              </a:rPr>
              <a:t>POLITÉCNICO DO PORTO</a:t>
            </a:r>
            <a:br>
              <a:rPr lang="en-US" sz="1000" dirty="0">
                <a:solidFill>
                  <a:schemeClr val="bg1"/>
                </a:solidFill>
                <a:latin typeface="Porto Sans Light"/>
                <a:cs typeface="Porto Sans Light"/>
              </a:rPr>
            </a:br>
            <a:r>
              <a:rPr lang="en-US" sz="1000" dirty="0">
                <a:solidFill>
                  <a:srgbClr val="D13827"/>
                </a:solidFill>
                <a:latin typeface="Porto Sans"/>
                <a:cs typeface="Porto Sans"/>
              </a:rPr>
              <a:t>ESCOLA SUPERIOR DE TECNOLOGIA E GESTÃO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23875" y="1238747"/>
            <a:ext cx="5292534" cy="31547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i="1" dirty="0">
                <a:latin typeface="Porto Sans"/>
                <a:cs typeface="Porto Sans"/>
              </a:rPr>
              <a:t>ESTG</a:t>
            </a:r>
            <a:endParaRPr lang="pt-BR" baseline="30000" dirty="0">
              <a:latin typeface="Porto Sans Light"/>
              <a:cs typeface="Porto Sans Light"/>
            </a:endParaRPr>
          </a:p>
          <a:p>
            <a:endParaRPr lang="pt-BR" sz="1600" dirty="0">
              <a:latin typeface="Porto Sans Light"/>
              <a:cs typeface="Porto Sans Light"/>
            </a:endParaRPr>
          </a:p>
          <a:p>
            <a:pPr algn="just">
              <a:lnSpc>
                <a:spcPct val="150000"/>
              </a:lnSpc>
            </a:pPr>
            <a:r>
              <a:rPr lang="pt-BR" sz="1400" dirty="0">
                <a:latin typeface="Porto Sans Light"/>
                <a:cs typeface="Porto Sans Light"/>
              </a:rPr>
              <a:t>Única instituição de ensino superior público inserida na região do Vale do Sousa e Baixo Tâmega, a Escola Superior de Tecnologia e Gestão consolida-se, desde 1999, como um ecossistema empreendedor dedicado à iniciativa empresarial e motor de desenvolvimento regional.</a:t>
            </a:r>
          </a:p>
          <a:p>
            <a:pPr>
              <a:lnSpc>
                <a:spcPct val="150000"/>
              </a:lnSpc>
            </a:pPr>
            <a:r>
              <a:rPr lang="pt-BR" i="1" dirty="0">
                <a:latin typeface="Porto Serif"/>
                <a:cs typeface="Porto Serif"/>
              </a:rPr>
              <a:t>Referência na articulação entre o Ensino Superior e o tecido empresarial, sempre orientada para a empregabilidade e as necessidades da região.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523875" y="4590643"/>
            <a:ext cx="1903630" cy="5678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en-US" sz="600" b="1" dirty="0">
                <a:latin typeface="Porto Sans"/>
                <a:cs typeface="Porto Sans"/>
              </a:rPr>
              <a:t>M</a:t>
            </a:r>
            <a:r>
              <a:rPr lang="en-US" sz="600" dirty="0">
                <a:latin typeface="Porto Sans Light"/>
                <a:cs typeface="Porto Sans Light"/>
              </a:rPr>
              <a:t> RUA DO CURRAL, CASA DO CURRAL, MARGARIDE</a:t>
            </a:r>
          </a:p>
          <a:p>
            <a:pPr>
              <a:lnSpc>
                <a:spcPct val="130000"/>
              </a:lnSpc>
            </a:pPr>
            <a:r>
              <a:rPr lang="en-US" sz="600" dirty="0">
                <a:latin typeface="Porto Sans Light"/>
                <a:cs typeface="Porto Sans Light"/>
              </a:rPr>
              <a:t>4610-156 FELGUEIRAS, PORTUGAL</a:t>
            </a:r>
          </a:p>
          <a:p>
            <a:pPr>
              <a:lnSpc>
                <a:spcPct val="130000"/>
              </a:lnSpc>
            </a:pPr>
            <a:r>
              <a:rPr lang="en-US" sz="600" b="1" dirty="0">
                <a:latin typeface="Porto Sans"/>
                <a:cs typeface="Porto Sans"/>
              </a:rPr>
              <a:t>T </a:t>
            </a:r>
            <a:r>
              <a:rPr lang="en-US" sz="600" dirty="0">
                <a:latin typeface="Porto Sans Light"/>
                <a:cs typeface="Porto Sans Light"/>
              </a:rPr>
              <a:t>225 314 002 </a:t>
            </a:r>
            <a:r>
              <a:rPr lang="en-US" sz="600" b="1" dirty="0">
                <a:latin typeface="Porto Sans"/>
                <a:cs typeface="Porto Sans"/>
              </a:rPr>
              <a:t>F</a:t>
            </a:r>
            <a:r>
              <a:rPr lang="en-US" sz="600" dirty="0">
                <a:latin typeface="Porto Sans Light"/>
                <a:cs typeface="Porto Sans Light"/>
              </a:rPr>
              <a:t> 225 314 12O</a:t>
            </a:r>
          </a:p>
          <a:p>
            <a:pPr>
              <a:lnSpc>
                <a:spcPct val="130000"/>
              </a:lnSpc>
            </a:pPr>
            <a:r>
              <a:rPr lang="en-US" sz="600" b="1" dirty="0">
                <a:latin typeface="Porto Sans"/>
                <a:cs typeface="Porto Sans"/>
              </a:rPr>
              <a:t>E</a:t>
            </a:r>
            <a:r>
              <a:rPr lang="en-US" sz="600" dirty="0">
                <a:latin typeface="Porto Sans Light"/>
                <a:cs typeface="Porto Sans Light"/>
              </a:rPr>
              <a:t> CORREIO@ESTG.IPP.PT </a:t>
            </a:r>
            <a:r>
              <a:rPr lang="en-US" sz="600" b="1" dirty="0">
                <a:latin typeface="Porto Sans"/>
                <a:cs typeface="Porto Sans"/>
              </a:rPr>
              <a:t>W</a:t>
            </a:r>
            <a:r>
              <a:rPr lang="en-US" sz="600" dirty="0">
                <a:latin typeface="Porto Sans Light"/>
                <a:cs typeface="Porto Sans Light"/>
              </a:rPr>
              <a:t> ESTG.IPP.PT</a:t>
            </a:r>
          </a:p>
        </p:txBody>
      </p:sp>
      <p:pic>
        <p:nvPicPr>
          <p:cNvPr id="7" name="Imagem 6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144063" y="548104"/>
            <a:ext cx="3000127" cy="6309895"/>
          </a:xfrm>
          <a:prstGeom prst="rect">
            <a:avLst/>
          </a:prstGeom>
        </p:spPr>
      </p:pic>
      <p:sp>
        <p:nvSpPr>
          <p:cNvPr id="11" name="TextBox 12"/>
          <p:cNvSpPr txBox="1"/>
          <p:nvPr/>
        </p:nvSpPr>
        <p:spPr>
          <a:xfrm>
            <a:off x="523874" y="5500436"/>
            <a:ext cx="1299614" cy="7540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i="1" dirty="0">
                <a:solidFill>
                  <a:srgbClr val="D13827"/>
                </a:solidFill>
                <a:latin typeface="Porto Serif"/>
                <a:cs typeface="Porto Serif"/>
              </a:rPr>
              <a:t>1.434</a:t>
            </a:r>
          </a:p>
          <a:p>
            <a:pPr algn="ctr"/>
            <a:r>
              <a:rPr lang="en-US" sz="1100" dirty="0" err="1">
                <a:latin typeface="Porto Sans Light"/>
                <a:cs typeface="Porto Sans Light"/>
              </a:rPr>
              <a:t>Estudantes</a:t>
            </a:r>
            <a:endParaRPr lang="en-US" sz="1100" dirty="0">
              <a:latin typeface="Porto Sans Light"/>
              <a:cs typeface="Porto Sans Light"/>
            </a:endParaRPr>
          </a:p>
        </p:txBody>
      </p:sp>
      <p:sp>
        <p:nvSpPr>
          <p:cNvPr id="15" name="TextBox 13"/>
          <p:cNvSpPr txBox="1"/>
          <p:nvPr/>
        </p:nvSpPr>
        <p:spPr>
          <a:xfrm>
            <a:off x="2558322" y="5500436"/>
            <a:ext cx="935894" cy="7540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i="1" dirty="0">
                <a:solidFill>
                  <a:srgbClr val="D13827"/>
                </a:solidFill>
                <a:latin typeface="Porto Serif"/>
                <a:cs typeface="Porto Serif"/>
              </a:rPr>
              <a:t>131</a:t>
            </a:r>
          </a:p>
          <a:p>
            <a:pPr algn="ctr"/>
            <a:r>
              <a:rPr lang="en-US" sz="1100" dirty="0" err="1">
                <a:latin typeface="Porto Sans Light"/>
                <a:cs typeface="Porto Sans Light"/>
              </a:rPr>
              <a:t>Docentes</a:t>
            </a:r>
            <a:endParaRPr lang="en-US" sz="1100" dirty="0">
              <a:latin typeface="Porto Sans Light"/>
              <a:cs typeface="Porto Sans Light"/>
            </a:endParaRPr>
          </a:p>
        </p:txBody>
      </p:sp>
    </p:spTree>
    <p:extLst>
      <p:ext uri="{BB962C8B-B14F-4D97-AF65-F5344CB8AC3E}">
        <p14:creationId xmlns:p14="http://schemas.microsoft.com/office/powerpoint/2010/main" val="221866807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548105"/>
            <a:ext cx="9144000" cy="630989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-6684" y="0"/>
            <a:ext cx="9150684" cy="548105"/>
          </a:xfrm>
          <a:prstGeom prst="rect">
            <a:avLst/>
          </a:prstGeom>
          <a:solidFill>
            <a:srgbClr val="1A171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5" name="Picture 4" descr="PPorto—branco—opaco-01.pn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52895" y="147933"/>
            <a:ext cx="1213313" cy="266489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454528" y="86907"/>
            <a:ext cx="326189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>
                <a:solidFill>
                  <a:schemeClr val="bg1"/>
                </a:solidFill>
                <a:latin typeface="Porto Sans Light"/>
                <a:cs typeface="Porto Sans Light"/>
              </a:rPr>
              <a:t>POLITÉCNICO DO PORTO</a:t>
            </a:r>
            <a:br>
              <a:rPr lang="en-US" sz="1000" dirty="0">
                <a:solidFill>
                  <a:schemeClr val="bg1"/>
                </a:solidFill>
                <a:latin typeface="Porto Sans Light"/>
                <a:cs typeface="Porto Sans Light"/>
              </a:rPr>
            </a:br>
            <a:r>
              <a:rPr lang="en-US" sz="1000" dirty="0">
                <a:solidFill>
                  <a:srgbClr val="D13827"/>
                </a:solidFill>
                <a:latin typeface="Porto Sans"/>
                <a:cs typeface="Porto Sans"/>
              </a:rPr>
              <a:t>ESCOLA SUPERIOR DE SAÚDE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23874" y="1230348"/>
            <a:ext cx="5196282" cy="30008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i="1" dirty="0">
                <a:latin typeface="Porto Sans"/>
                <a:cs typeface="Porto Sans"/>
              </a:rPr>
              <a:t>ESS</a:t>
            </a:r>
          </a:p>
          <a:p>
            <a:r>
              <a:rPr lang="pt-BR" baseline="30000" dirty="0">
                <a:latin typeface="Porto Sans Light"/>
                <a:cs typeface="Porto Sans Light"/>
              </a:rPr>
              <a:t> </a:t>
            </a:r>
          </a:p>
          <a:p>
            <a:pPr algn="just">
              <a:lnSpc>
                <a:spcPct val="150000"/>
              </a:lnSpc>
            </a:pPr>
            <a:r>
              <a:rPr lang="pt-BR" sz="1400" dirty="0">
                <a:latin typeface="Porto Sans Light"/>
                <a:cs typeface="Porto Sans Light"/>
              </a:rPr>
              <a:t>A Escola Superior de Saúde é a maior escola portuguesa de ensino superior na área das tecnologias da saúde. Com 2.445 estudantes, 275 docentes, 12 licenciaturas, sete mestrados e um doutoramento em convénio com a Universidade de Vigo e a Universidade de </a:t>
            </a:r>
            <a:r>
              <a:rPr lang="pt-BR" sz="1400" dirty="0" err="1">
                <a:latin typeface="Porto Sans Light"/>
                <a:cs typeface="Porto Sans Light"/>
              </a:rPr>
              <a:t>Corunha</a:t>
            </a:r>
            <a:r>
              <a:rPr lang="pt-BR" sz="1400" dirty="0">
                <a:latin typeface="Porto Sans Light"/>
                <a:cs typeface="Porto Sans Light"/>
              </a:rPr>
              <a:t>, esta é a terceira maior Escola do P.PORTO. </a:t>
            </a:r>
            <a:endParaRPr lang="pt-BR" sz="900" i="1" dirty="0">
              <a:latin typeface="Porto Serif"/>
              <a:cs typeface="Porto Serif"/>
            </a:endParaRPr>
          </a:p>
          <a:p>
            <a:pPr>
              <a:lnSpc>
                <a:spcPct val="150000"/>
              </a:lnSpc>
            </a:pPr>
            <a:r>
              <a:rPr lang="pt-BR" i="1" dirty="0">
                <a:latin typeface="Porto Serif"/>
                <a:cs typeface="Porto Serif"/>
              </a:rPr>
              <a:t>Líder na formação de Tecnologias da Saúde </a:t>
            </a:r>
          </a:p>
          <a:p>
            <a:pPr>
              <a:lnSpc>
                <a:spcPct val="150000"/>
              </a:lnSpc>
            </a:pPr>
            <a:r>
              <a:rPr lang="pt-BR" i="1" dirty="0">
                <a:latin typeface="Porto Serif"/>
                <a:cs typeface="Porto Serif"/>
              </a:rPr>
              <a:t>em Portugal.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523874" y="4466866"/>
            <a:ext cx="1903630" cy="5678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en-US" sz="600" b="1" dirty="0">
                <a:latin typeface="Porto Sans"/>
                <a:cs typeface="Porto Sans"/>
              </a:rPr>
              <a:t>M</a:t>
            </a:r>
            <a:r>
              <a:rPr lang="en-US" sz="600" dirty="0">
                <a:latin typeface="Porto Sans Light"/>
                <a:cs typeface="Porto Sans Light"/>
              </a:rPr>
              <a:t> RUA DR. ANTÓNIO BERNARDINO DE ALMEIDA, 400</a:t>
            </a:r>
          </a:p>
          <a:p>
            <a:pPr>
              <a:lnSpc>
                <a:spcPct val="130000"/>
              </a:lnSpc>
            </a:pPr>
            <a:r>
              <a:rPr lang="en-US" sz="600" dirty="0">
                <a:latin typeface="Porto Sans Light"/>
                <a:cs typeface="Porto Sans Light"/>
              </a:rPr>
              <a:t>4200-072 PORTO, PORTUGAL</a:t>
            </a:r>
          </a:p>
          <a:p>
            <a:pPr>
              <a:lnSpc>
                <a:spcPct val="130000"/>
              </a:lnSpc>
            </a:pPr>
            <a:r>
              <a:rPr lang="en-US" sz="600" b="1" dirty="0">
                <a:latin typeface="Porto Sans"/>
                <a:cs typeface="Porto Sans"/>
              </a:rPr>
              <a:t>T </a:t>
            </a:r>
            <a:r>
              <a:rPr lang="en-US" sz="600" dirty="0">
                <a:latin typeface="Porto Sans Light"/>
                <a:cs typeface="Porto Sans Light"/>
              </a:rPr>
              <a:t>222 061 000 </a:t>
            </a:r>
            <a:r>
              <a:rPr lang="en-US" sz="600" b="1" dirty="0">
                <a:latin typeface="Porto Sans"/>
                <a:cs typeface="Porto Sans"/>
              </a:rPr>
              <a:t>F</a:t>
            </a:r>
            <a:r>
              <a:rPr lang="en-US" sz="600" dirty="0">
                <a:latin typeface="Porto Sans Light"/>
                <a:cs typeface="Porto Sans Light"/>
              </a:rPr>
              <a:t> 222 061 001</a:t>
            </a:r>
          </a:p>
          <a:p>
            <a:pPr>
              <a:lnSpc>
                <a:spcPct val="130000"/>
              </a:lnSpc>
            </a:pPr>
            <a:r>
              <a:rPr lang="en-US" sz="600" b="1" dirty="0">
                <a:latin typeface="Porto Sans"/>
                <a:cs typeface="Porto Sans"/>
              </a:rPr>
              <a:t>E</a:t>
            </a:r>
            <a:r>
              <a:rPr lang="en-US" sz="600" dirty="0">
                <a:latin typeface="Porto Sans Light"/>
                <a:cs typeface="Porto Sans Light"/>
              </a:rPr>
              <a:t> GERAL@ESS.IPP.PT </a:t>
            </a:r>
            <a:r>
              <a:rPr lang="en-US" sz="600" b="1" dirty="0">
                <a:latin typeface="Porto Sans"/>
                <a:cs typeface="Porto Sans"/>
              </a:rPr>
              <a:t>W</a:t>
            </a:r>
            <a:r>
              <a:rPr lang="en-US" sz="600" dirty="0">
                <a:latin typeface="Porto Sans Light"/>
                <a:cs typeface="Porto Sans Light"/>
              </a:rPr>
              <a:t> ESS.IPP.PT</a:t>
            </a:r>
          </a:p>
        </p:txBody>
      </p:sp>
      <p:pic>
        <p:nvPicPr>
          <p:cNvPr id="7" name="Imagem 6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154653" y="548105"/>
            <a:ext cx="2989347" cy="6309895"/>
          </a:xfrm>
          <a:prstGeom prst="rect">
            <a:avLst/>
          </a:prstGeom>
        </p:spPr>
      </p:pic>
      <p:sp>
        <p:nvSpPr>
          <p:cNvPr id="15" name="TextBox 12"/>
          <p:cNvSpPr txBox="1"/>
          <p:nvPr/>
        </p:nvSpPr>
        <p:spPr>
          <a:xfrm>
            <a:off x="523874" y="5500436"/>
            <a:ext cx="1299614" cy="7540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i="1" dirty="0">
                <a:solidFill>
                  <a:srgbClr val="D13827"/>
                </a:solidFill>
                <a:latin typeface="Porto Serif"/>
                <a:cs typeface="Porto Serif"/>
              </a:rPr>
              <a:t>2.415</a:t>
            </a:r>
          </a:p>
          <a:p>
            <a:pPr algn="ctr"/>
            <a:r>
              <a:rPr lang="en-US" sz="1100" dirty="0" err="1">
                <a:latin typeface="Porto Sans Light"/>
                <a:cs typeface="Porto Sans Light"/>
              </a:rPr>
              <a:t>Estudantes</a:t>
            </a:r>
            <a:endParaRPr lang="en-US" sz="1100" dirty="0">
              <a:latin typeface="Porto Sans Light"/>
              <a:cs typeface="Porto Sans Light"/>
            </a:endParaRPr>
          </a:p>
        </p:txBody>
      </p:sp>
      <p:sp>
        <p:nvSpPr>
          <p:cNvPr id="17" name="TextBox 13"/>
          <p:cNvSpPr txBox="1"/>
          <p:nvPr/>
        </p:nvSpPr>
        <p:spPr>
          <a:xfrm>
            <a:off x="2558322" y="5500436"/>
            <a:ext cx="935894" cy="7540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i="1" dirty="0">
                <a:solidFill>
                  <a:srgbClr val="D13827"/>
                </a:solidFill>
                <a:latin typeface="Porto Serif"/>
                <a:cs typeface="Porto Serif"/>
              </a:rPr>
              <a:t>298</a:t>
            </a:r>
          </a:p>
          <a:p>
            <a:pPr algn="ctr"/>
            <a:r>
              <a:rPr lang="en-US" sz="1100" dirty="0" err="1">
                <a:latin typeface="Porto Sans Light"/>
                <a:cs typeface="Porto Sans Light"/>
              </a:rPr>
              <a:t>Docentes</a:t>
            </a:r>
            <a:endParaRPr lang="en-US" sz="1100" dirty="0">
              <a:latin typeface="Porto Sans Light"/>
              <a:cs typeface="Porto Sans Light"/>
            </a:endParaRPr>
          </a:p>
        </p:txBody>
      </p:sp>
    </p:spTree>
    <p:extLst>
      <p:ext uri="{BB962C8B-B14F-4D97-AF65-F5344CB8AC3E}">
        <p14:creationId xmlns:p14="http://schemas.microsoft.com/office/powerpoint/2010/main" val="65841097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548105"/>
            <a:ext cx="9144000" cy="630989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-6684" y="0"/>
            <a:ext cx="9150684" cy="548105"/>
          </a:xfrm>
          <a:prstGeom prst="rect">
            <a:avLst/>
          </a:prstGeom>
          <a:solidFill>
            <a:srgbClr val="1A171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5" name="Picture 4" descr="PPorto—branco—opaco-01.pn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52895" y="147933"/>
            <a:ext cx="1213313" cy="266489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454528" y="86907"/>
            <a:ext cx="326189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>
                <a:solidFill>
                  <a:schemeClr val="bg1"/>
                </a:solidFill>
                <a:latin typeface="Porto Sans Light"/>
                <a:cs typeface="Porto Sans Light"/>
              </a:rPr>
              <a:t>POLITÉCNICO DO PORTO</a:t>
            </a:r>
            <a:br>
              <a:rPr lang="en-US" sz="1000" dirty="0">
                <a:solidFill>
                  <a:schemeClr val="bg1"/>
                </a:solidFill>
                <a:latin typeface="Porto Sans Light"/>
                <a:cs typeface="Porto Sans Light"/>
              </a:rPr>
            </a:br>
            <a:r>
              <a:rPr lang="en-US" sz="1000" dirty="0">
                <a:solidFill>
                  <a:srgbClr val="D13827"/>
                </a:solidFill>
                <a:latin typeface="Porto Sans"/>
                <a:cs typeface="Porto Sans"/>
              </a:rPr>
              <a:t>ESCOLA SUPERIOR DE HOTELARIA E TURISMO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23875" y="1230348"/>
            <a:ext cx="5333785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i="1" dirty="0">
                <a:latin typeface="Porto Sans"/>
                <a:cs typeface="Porto Sans"/>
              </a:rPr>
              <a:t>ESHT</a:t>
            </a:r>
          </a:p>
          <a:p>
            <a:r>
              <a:rPr lang="pt-BR" baseline="30000" dirty="0">
                <a:latin typeface="Porto Sans Light"/>
                <a:cs typeface="Porto Sans Light"/>
              </a:rPr>
              <a:t> </a:t>
            </a:r>
          </a:p>
          <a:p>
            <a:pPr algn="just">
              <a:lnSpc>
                <a:spcPct val="150000"/>
              </a:lnSpc>
            </a:pPr>
            <a:r>
              <a:rPr lang="pt-BR" sz="1400" dirty="0">
                <a:latin typeface="Porto Sans Light"/>
                <a:cs typeface="Porto Sans Light"/>
              </a:rPr>
              <a:t>A Escola Superior de Hotelaria e Turismo afirma-se como referência a nível nacional e internacional, um centro único e de excelência no ensino e investigação, posicionando-se no top of </a:t>
            </a:r>
            <a:r>
              <a:rPr lang="pt-BR" sz="1400" dirty="0" err="1">
                <a:latin typeface="Porto Sans Light"/>
                <a:cs typeface="Porto Sans Light"/>
              </a:rPr>
              <a:t>mind</a:t>
            </a:r>
            <a:r>
              <a:rPr lang="pt-BR" sz="1400" dirty="0">
                <a:latin typeface="Porto Sans Light"/>
                <a:cs typeface="Porto Sans Light"/>
              </a:rPr>
              <a:t> do mercado e procurando ser a primeira opção dos estudantes nos diversos níveis de estudo.</a:t>
            </a:r>
          </a:p>
          <a:p>
            <a:pPr>
              <a:lnSpc>
                <a:spcPct val="150000"/>
              </a:lnSpc>
            </a:pPr>
            <a:r>
              <a:rPr lang="pt-BR" i="1" dirty="0">
                <a:latin typeface="Porto Serif"/>
                <a:cs typeface="Porto Serif"/>
              </a:rPr>
              <a:t>Respondemos às exigências atuais de um setor em forte crescimento, com uma oferta “5 estrelas”.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523876" y="4347916"/>
            <a:ext cx="1903630" cy="5678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en-US" sz="600" b="1" dirty="0">
                <a:latin typeface="Porto Sans"/>
                <a:cs typeface="Porto Sans"/>
              </a:rPr>
              <a:t>M</a:t>
            </a:r>
            <a:r>
              <a:rPr lang="en-US" sz="600" dirty="0">
                <a:latin typeface="Porto Sans Light"/>
                <a:cs typeface="Porto Sans Light"/>
              </a:rPr>
              <a:t> RUA D. SANCHO I, 981</a:t>
            </a:r>
          </a:p>
          <a:p>
            <a:pPr>
              <a:lnSpc>
                <a:spcPct val="130000"/>
              </a:lnSpc>
            </a:pPr>
            <a:r>
              <a:rPr lang="en-US" sz="600" dirty="0">
                <a:latin typeface="Porto Sans Light"/>
                <a:cs typeface="Porto Sans Light"/>
              </a:rPr>
              <a:t>4480-876 VILA DO CONDE, PORTUGAL</a:t>
            </a:r>
          </a:p>
          <a:p>
            <a:pPr>
              <a:lnSpc>
                <a:spcPct val="130000"/>
              </a:lnSpc>
            </a:pPr>
            <a:r>
              <a:rPr lang="en-US" sz="600" b="1" dirty="0">
                <a:latin typeface="Porto Sans"/>
                <a:cs typeface="Porto Sans"/>
              </a:rPr>
              <a:t>T </a:t>
            </a:r>
            <a:r>
              <a:rPr lang="en-US" sz="600" dirty="0">
                <a:latin typeface="Porto Sans Light"/>
                <a:cs typeface="Porto Sans Light"/>
              </a:rPr>
              <a:t>252 291 700 </a:t>
            </a:r>
            <a:r>
              <a:rPr lang="en-US" sz="600" b="1" dirty="0">
                <a:latin typeface="Porto Sans"/>
                <a:cs typeface="Porto Sans"/>
              </a:rPr>
              <a:t>F</a:t>
            </a:r>
            <a:r>
              <a:rPr lang="en-US" sz="600" dirty="0">
                <a:latin typeface="Porto Sans Light"/>
                <a:cs typeface="Porto Sans Light"/>
              </a:rPr>
              <a:t> 252 291 714</a:t>
            </a:r>
          </a:p>
          <a:p>
            <a:pPr>
              <a:lnSpc>
                <a:spcPct val="130000"/>
              </a:lnSpc>
            </a:pPr>
            <a:r>
              <a:rPr lang="en-US" sz="600" b="1" dirty="0">
                <a:latin typeface="Porto Sans"/>
                <a:cs typeface="Porto Sans"/>
              </a:rPr>
              <a:t>E</a:t>
            </a:r>
            <a:r>
              <a:rPr lang="en-US" sz="600" dirty="0">
                <a:latin typeface="Porto Sans Light"/>
                <a:cs typeface="Porto Sans Light"/>
              </a:rPr>
              <a:t> GERAL@ESHT.IPP.PT </a:t>
            </a:r>
            <a:r>
              <a:rPr lang="en-US" sz="600" b="1" dirty="0">
                <a:latin typeface="Porto Sans"/>
                <a:cs typeface="Porto Sans"/>
              </a:rPr>
              <a:t>W</a:t>
            </a:r>
            <a:r>
              <a:rPr lang="en-US" sz="600" dirty="0">
                <a:latin typeface="Porto Sans Light"/>
                <a:cs typeface="Porto Sans Light"/>
              </a:rPr>
              <a:t> ESHT.IPP.PT</a:t>
            </a:r>
          </a:p>
        </p:txBody>
      </p:sp>
      <p:pic>
        <p:nvPicPr>
          <p:cNvPr id="7" name="Imagem 6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137189" y="548104"/>
            <a:ext cx="3006811" cy="6309896"/>
          </a:xfrm>
          <a:prstGeom prst="rect">
            <a:avLst/>
          </a:prstGeom>
        </p:spPr>
      </p:pic>
      <p:sp>
        <p:nvSpPr>
          <p:cNvPr id="12" name="TextBox 12"/>
          <p:cNvSpPr txBox="1"/>
          <p:nvPr/>
        </p:nvSpPr>
        <p:spPr>
          <a:xfrm>
            <a:off x="523874" y="5500436"/>
            <a:ext cx="1299614" cy="7540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i="1" dirty="0">
                <a:solidFill>
                  <a:srgbClr val="D13827"/>
                </a:solidFill>
                <a:latin typeface="Porto Serif"/>
                <a:cs typeface="Porto Serif"/>
              </a:rPr>
              <a:t>664</a:t>
            </a:r>
          </a:p>
          <a:p>
            <a:pPr algn="ctr"/>
            <a:r>
              <a:rPr lang="en-US" sz="1100" dirty="0" err="1">
                <a:latin typeface="Porto Sans Light"/>
                <a:cs typeface="Porto Sans Light"/>
              </a:rPr>
              <a:t>Estudantes</a:t>
            </a:r>
            <a:endParaRPr lang="en-US" sz="1100" dirty="0">
              <a:latin typeface="Porto Sans Light"/>
              <a:cs typeface="Porto Sans Light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558322" y="5500436"/>
            <a:ext cx="935894" cy="7540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i="1" dirty="0">
                <a:solidFill>
                  <a:srgbClr val="D13827"/>
                </a:solidFill>
                <a:latin typeface="Porto Serif"/>
                <a:cs typeface="Porto Serif"/>
              </a:rPr>
              <a:t>47</a:t>
            </a:r>
          </a:p>
          <a:p>
            <a:pPr algn="ctr"/>
            <a:r>
              <a:rPr lang="en-US" sz="1100" dirty="0" err="1">
                <a:latin typeface="Porto Sans Light"/>
                <a:cs typeface="Porto Sans Light"/>
              </a:rPr>
              <a:t>Docentes</a:t>
            </a:r>
            <a:endParaRPr lang="en-US" sz="1100" dirty="0">
              <a:latin typeface="Porto Sans Light"/>
              <a:cs typeface="Porto Sans Light"/>
            </a:endParaRPr>
          </a:p>
        </p:txBody>
      </p:sp>
    </p:spTree>
    <p:extLst>
      <p:ext uri="{BB962C8B-B14F-4D97-AF65-F5344CB8AC3E}">
        <p14:creationId xmlns:p14="http://schemas.microsoft.com/office/powerpoint/2010/main" val="336878224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548105"/>
            <a:ext cx="9144000" cy="630989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-6684" y="0"/>
            <a:ext cx="9150684" cy="548105"/>
          </a:xfrm>
          <a:prstGeom prst="rect">
            <a:avLst/>
          </a:prstGeom>
          <a:solidFill>
            <a:srgbClr val="1A171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5" name="Picture 4" descr="PPorto—branco—opaco-01.pn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52895" y="147933"/>
            <a:ext cx="1213313" cy="266489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454528" y="86907"/>
            <a:ext cx="326189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>
                <a:solidFill>
                  <a:schemeClr val="bg1"/>
                </a:solidFill>
                <a:latin typeface="Porto Sans Light"/>
                <a:cs typeface="Porto Sans Light"/>
              </a:rPr>
              <a:t>POLITÉCNICO DO PORTO</a:t>
            </a:r>
            <a:br>
              <a:rPr lang="en-US" sz="1000" dirty="0">
                <a:solidFill>
                  <a:schemeClr val="bg1"/>
                </a:solidFill>
                <a:latin typeface="Porto Sans Light"/>
                <a:cs typeface="Porto Sans Light"/>
              </a:rPr>
            </a:br>
            <a:r>
              <a:rPr lang="en-US" sz="1000" dirty="0">
                <a:solidFill>
                  <a:srgbClr val="D13827"/>
                </a:solidFill>
                <a:latin typeface="Porto Sans"/>
                <a:cs typeface="Porto Sans"/>
              </a:rPr>
              <a:t>ESCOLA SUPERIOR DE MEDIA ARTES E DESIGN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23876" y="1234109"/>
            <a:ext cx="516878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i="1" dirty="0">
                <a:latin typeface="Porto Sans"/>
                <a:cs typeface="Porto Sans"/>
              </a:rPr>
              <a:t>ESMAD</a:t>
            </a:r>
          </a:p>
          <a:p>
            <a:r>
              <a:rPr lang="pt-BR" baseline="30000" dirty="0">
                <a:latin typeface="Porto Sans Light"/>
                <a:cs typeface="Porto Sans Light"/>
              </a:rPr>
              <a:t> </a:t>
            </a:r>
          </a:p>
          <a:p>
            <a:pPr algn="just">
              <a:lnSpc>
                <a:spcPct val="150000"/>
              </a:lnSpc>
            </a:pPr>
            <a:r>
              <a:rPr lang="pt-BR" sz="1400" dirty="0">
                <a:latin typeface="Porto Sans Light"/>
                <a:cs typeface="Porto Sans Light"/>
              </a:rPr>
              <a:t>A Escola Superior de Media Artes e Design assume-se como uma referência nos panoramas nacional  e internacional. O ensino aqui ministrado encontra-se alicerçado numa das mais amplas, diferenciadas e premiadas ofertas formativas do país nas vertentes do Design, Cinema, Fotografia, Multimédia e Web.</a:t>
            </a:r>
            <a:endParaRPr lang="pt-BR" sz="900" i="1" dirty="0">
              <a:latin typeface="Porto Serif"/>
              <a:cs typeface="Porto Serif"/>
            </a:endParaRPr>
          </a:p>
          <a:p>
            <a:pPr>
              <a:lnSpc>
                <a:spcPct val="150000"/>
              </a:lnSpc>
            </a:pPr>
            <a:r>
              <a:rPr lang="pt-BR" i="1" dirty="0">
                <a:latin typeface="Porto Serif"/>
                <a:cs typeface="Porto Serif"/>
              </a:rPr>
              <a:t>Formação reconhecida na área do audiovisual, multimédia e design com elevados índices</a:t>
            </a:r>
          </a:p>
          <a:p>
            <a:pPr>
              <a:lnSpc>
                <a:spcPct val="150000"/>
              </a:lnSpc>
            </a:pPr>
            <a:r>
              <a:rPr lang="pt-BR" i="1" dirty="0">
                <a:latin typeface="Porto Serif"/>
                <a:cs typeface="Porto Serif"/>
              </a:rPr>
              <a:t>de empregabilidade.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523876" y="4848306"/>
            <a:ext cx="1903630" cy="5678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en-US" sz="600" b="1" dirty="0">
                <a:latin typeface="Porto Sans"/>
                <a:cs typeface="Porto Sans"/>
              </a:rPr>
              <a:t>M</a:t>
            </a:r>
            <a:r>
              <a:rPr lang="en-US" sz="600" dirty="0">
                <a:latin typeface="Porto Sans Light"/>
                <a:cs typeface="Porto Sans Light"/>
              </a:rPr>
              <a:t> RUA D. SANCHO I, 981</a:t>
            </a:r>
          </a:p>
          <a:p>
            <a:pPr>
              <a:lnSpc>
                <a:spcPct val="130000"/>
              </a:lnSpc>
            </a:pPr>
            <a:r>
              <a:rPr lang="en-US" sz="600" dirty="0">
                <a:latin typeface="Porto Sans Light"/>
                <a:cs typeface="Porto Sans Light"/>
              </a:rPr>
              <a:t>4480-876 VILA DO CONDE, PORTUGAL</a:t>
            </a:r>
          </a:p>
          <a:p>
            <a:pPr>
              <a:lnSpc>
                <a:spcPct val="130000"/>
              </a:lnSpc>
            </a:pPr>
            <a:r>
              <a:rPr lang="en-US" sz="600" b="1" dirty="0">
                <a:latin typeface="Porto Sans"/>
                <a:cs typeface="Porto Sans"/>
              </a:rPr>
              <a:t>T </a:t>
            </a:r>
            <a:r>
              <a:rPr lang="en-US" sz="600" dirty="0">
                <a:latin typeface="Porto Sans Light"/>
                <a:cs typeface="Porto Sans Light"/>
              </a:rPr>
              <a:t>252 291 700 </a:t>
            </a:r>
            <a:r>
              <a:rPr lang="en-US" sz="600" b="1" dirty="0">
                <a:latin typeface="Porto Sans"/>
                <a:cs typeface="Porto Sans"/>
              </a:rPr>
              <a:t>F</a:t>
            </a:r>
            <a:r>
              <a:rPr lang="en-US" sz="600" dirty="0">
                <a:latin typeface="Porto Sans Light"/>
                <a:cs typeface="Porto Sans Light"/>
              </a:rPr>
              <a:t> 252 291 714</a:t>
            </a:r>
          </a:p>
          <a:p>
            <a:pPr>
              <a:lnSpc>
                <a:spcPct val="130000"/>
              </a:lnSpc>
            </a:pPr>
            <a:r>
              <a:rPr lang="en-US" sz="600" b="1" dirty="0">
                <a:latin typeface="Porto Sans"/>
                <a:cs typeface="Porto Sans"/>
              </a:rPr>
              <a:t>E</a:t>
            </a:r>
            <a:r>
              <a:rPr lang="en-US" sz="600" dirty="0">
                <a:latin typeface="Porto Sans Light"/>
                <a:cs typeface="Porto Sans Light"/>
              </a:rPr>
              <a:t> GERAL@ESHT.IPP.PT </a:t>
            </a:r>
            <a:r>
              <a:rPr lang="en-US" sz="600" b="1" dirty="0">
                <a:latin typeface="Porto Sans"/>
                <a:cs typeface="Porto Sans"/>
              </a:rPr>
              <a:t>W</a:t>
            </a:r>
            <a:r>
              <a:rPr lang="en-US" sz="600" dirty="0">
                <a:latin typeface="Porto Sans Light"/>
                <a:cs typeface="Porto Sans Light"/>
              </a:rPr>
              <a:t> ESHT.IPP.PT</a:t>
            </a:r>
          </a:p>
        </p:txBody>
      </p:sp>
      <p:pic>
        <p:nvPicPr>
          <p:cNvPr id="7" name="Imagem 6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137189" y="548104"/>
            <a:ext cx="3006811" cy="6309895"/>
          </a:xfrm>
          <a:prstGeom prst="rect">
            <a:avLst/>
          </a:prstGeom>
        </p:spPr>
      </p:pic>
      <p:sp>
        <p:nvSpPr>
          <p:cNvPr id="12" name="TextBox 12"/>
          <p:cNvSpPr txBox="1"/>
          <p:nvPr/>
        </p:nvSpPr>
        <p:spPr>
          <a:xfrm>
            <a:off x="523874" y="5500436"/>
            <a:ext cx="1299614" cy="7540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i="1" dirty="0">
                <a:solidFill>
                  <a:srgbClr val="D13827"/>
                </a:solidFill>
                <a:latin typeface="Porto Serif"/>
                <a:cs typeface="Porto Serif"/>
              </a:rPr>
              <a:t>498</a:t>
            </a:r>
          </a:p>
          <a:p>
            <a:pPr algn="ctr"/>
            <a:r>
              <a:rPr lang="en-US" sz="1100" dirty="0" err="1">
                <a:latin typeface="Porto Sans Light"/>
                <a:cs typeface="Porto Sans Light"/>
              </a:rPr>
              <a:t>Estudantes</a:t>
            </a:r>
            <a:endParaRPr lang="en-US" sz="1100" dirty="0">
              <a:latin typeface="Porto Sans Light"/>
              <a:cs typeface="Porto Sans Light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558322" y="5500436"/>
            <a:ext cx="935894" cy="7540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i="1" dirty="0">
                <a:solidFill>
                  <a:srgbClr val="D13827"/>
                </a:solidFill>
                <a:latin typeface="Porto Serif"/>
                <a:cs typeface="Porto Serif"/>
              </a:rPr>
              <a:t>61</a:t>
            </a:r>
          </a:p>
          <a:p>
            <a:pPr algn="ctr"/>
            <a:r>
              <a:rPr lang="en-US" sz="1100" dirty="0" err="1">
                <a:latin typeface="Porto Sans Light"/>
                <a:cs typeface="Porto Sans Light"/>
              </a:rPr>
              <a:t>Docentes</a:t>
            </a:r>
            <a:endParaRPr lang="en-US" sz="1100" dirty="0">
              <a:latin typeface="Porto Sans Light"/>
              <a:cs typeface="Porto Sans Light"/>
            </a:endParaRPr>
          </a:p>
        </p:txBody>
      </p:sp>
    </p:spTree>
    <p:extLst>
      <p:ext uri="{BB962C8B-B14F-4D97-AF65-F5344CB8AC3E}">
        <p14:creationId xmlns:p14="http://schemas.microsoft.com/office/powerpoint/2010/main" val="29933861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548105"/>
            <a:ext cx="9144000" cy="630989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-6684" y="0"/>
            <a:ext cx="9150684" cy="548105"/>
          </a:xfrm>
          <a:prstGeom prst="rect">
            <a:avLst/>
          </a:prstGeom>
          <a:solidFill>
            <a:srgbClr val="1A171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5" name="Picture 4" descr="PPorto—branco—opaco-01.pn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52895" y="147933"/>
            <a:ext cx="1213313" cy="266489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454528" y="86907"/>
            <a:ext cx="326189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>
                <a:solidFill>
                  <a:schemeClr val="bg1"/>
                </a:solidFill>
                <a:latin typeface="Porto Sans Light"/>
                <a:cs typeface="Porto Sans Light"/>
              </a:rPr>
              <a:t>POLITÉCNICO DO PORTO</a:t>
            </a:r>
            <a:br>
              <a:rPr lang="en-US" sz="1000" dirty="0">
                <a:solidFill>
                  <a:schemeClr val="bg1"/>
                </a:solidFill>
                <a:latin typeface="Porto Sans Light"/>
                <a:cs typeface="Porto Sans Light"/>
              </a:rPr>
            </a:br>
            <a:r>
              <a:rPr lang="en-US" sz="1000" dirty="0">
                <a:solidFill>
                  <a:srgbClr val="D13827"/>
                </a:solidFill>
                <a:latin typeface="Porto Sans"/>
                <a:cs typeface="Porto Sans"/>
              </a:rPr>
              <a:t>INVESTIGAÇÃO E INOVAÇÃO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521763" y="1230348"/>
            <a:ext cx="5143392" cy="40216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i="1" dirty="0">
                <a:latin typeface="Porto Sans"/>
                <a:cs typeface="Porto Sans"/>
              </a:rPr>
              <a:t>INVESTIGAÇÃO E INOVAÇÃO</a:t>
            </a:r>
          </a:p>
          <a:p>
            <a:r>
              <a:rPr lang="pt-BR" sz="1400" baseline="30000" dirty="0">
                <a:latin typeface="Porto Sans Light"/>
                <a:cs typeface="Porto Sans Light"/>
              </a:rPr>
              <a:t> </a:t>
            </a:r>
          </a:p>
          <a:p>
            <a:pPr algn="just">
              <a:lnSpc>
                <a:spcPct val="150000"/>
              </a:lnSpc>
            </a:pPr>
            <a:r>
              <a:rPr lang="pt-BR" sz="1400" dirty="0">
                <a:latin typeface="Porto Sans Light"/>
                <a:cs typeface="Porto Sans Light"/>
              </a:rPr>
              <a:t>São 24 centros distribuídos pelas oito Escolas, que participam em inúmeros projetos de I&amp;D nacionais e internacionais, obtendo um assinalável reconhecimento pela sua produção científica, manifesto, por exemplo, nos indicadores qualitativos das publicações congéneres. </a:t>
            </a:r>
          </a:p>
          <a:p>
            <a:pPr algn="just">
              <a:lnSpc>
                <a:spcPct val="150000"/>
              </a:lnSpc>
            </a:pPr>
            <a:r>
              <a:rPr lang="pt-BR" sz="1400" dirty="0">
                <a:latin typeface="Porto Sans Light"/>
                <a:cs typeface="Porto Sans Light"/>
              </a:rPr>
              <a:t>Possuímos ainda várias unidades de I&amp;D autónomas, reconhecidas pela FCT e grupos de referência pertencentes a Laboratórios Associados e a outras unidades de investigação.</a:t>
            </a:r>
            <a:endParaRPr lang="pt-BR" sz="1600" i="1" dirty="0">
              <a:latin typeface="Porto Serif"/>
              <a:cs typeface="Porto Serif"/>
            </a:endParaRPr>
          </a:p>
          <a:p>
            <a:pPr>
              <a:lnSpc>
                <a:spcPct val="150000"/>
              </a:lnSpc>
            </a:pPr>
            <a:r>
              <a:rPr lang="pt-BR" i="1" dirty="0">
                <a:latin typeface="Porto Serif"/>
                <a:cs typeface="Porto Serif"/>
              </a:rPr>
              <a:t>Promovemos o desenvolvimento de um ecossistema que facilite a iniciativa empresarial </a:t>
            </a:r>
          </a:p>
          <a:p>
            <a:pPr>
              <a:lnSpc>
                <a:spcPct val="150000"/>
              </a:lnSpc>
            </a:pPr>
            <a:r>
              <a:rPr lang="pt-BR" i="1" dirty="0">
                <a:latin typeface="Porto Serif"/>
                <a:cs typeface="Porto Serif"/>
              </a:rPr>
              <a:t>e o pensamento inovador.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521762" y="5409733"/>
            <a:ext cx="145749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i="1" dirty="0">
                <a:solidFill>
                  <a:srgbClr val="D13827"/>
                </a:solidFill>
                <a:latin typeface="Porto Serif"/>
                <a:cs typeface="Porto Serif"/>
              </a:rPr>
              <a:t>24</a:t>
            </a:r>
          </a:p>
          <a:p>
            <a:pPr algn="ctr"/>
            <a:r>
              <a:rPr lang="en-US" sz="1100" dirty="0" err="1">
                <a:latin typeface="Porto Sans Light"/>
                <a:cs typeface="Porto Sans Light"/>
              </a:rPr>
              <a:t>Centros</a:t>
            </a:r>
            <a:r>
              <a:rPr lang="en-US" sz="1100" dirty="0">
                <a:latin typeface="Porto Sans Light"/>
                <a:cs typeface="Porto Sans Light"/>
              </a:rPr>
              <a:t> de </a:t>
            </a:r>
            <a:r>
              <a:rPr lang="en-US" sz="1100" dirty="0" err="1">
                <a:latin typeface="Porto Sans Light"/>
                <a:cs typeface="Porto Sans Light"/>
              </a:rPr>
              <a:t>Investigação</a:t>
            </a:r>
            <a:endParaRPr lang="en-US" sz="1100" dirty="0">
              <a:latin typeface="Porto Sans Light"/>
              <a:cs typeface="Porto Sans Light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2350312" y="5409733"/>
            <a:ext cx="161538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i="1" dirty="0">
                <a:solidFill>
                  <a:srgbClr val="D13827"/>
                </a:solidFill>
                <a:latin typeface="Porto Serif"/>
                <a:cs typeface="Porto Serif"/>
              </a:rPr>
              <a:t>692</a:t>
            </a:r>
          </a:p>
          <a:p>
            <a:pPr algn="ctr"/>
            <a:r>
              <a:rPr lang="en-US" sz="1100" dirty="0" err="1">
                <a:latin typeface="Porto Sans Light"/>
                <a:cs typeface="Porto Sans Light"/>
              </a:rPr>
              <a:t>Investigadores</a:t>
            </a:r>
            <a:r>
              <a:rPr lang="en-US" sz="1100" dirty="0">
                <a:latin typeface="Porto Sans Light"/>
                <a:cs typeface="Porto Sans Light"/>
              </a:rPr>
              <a:t> </a:t>
            </a:r>
            <a:r>
              <a:rPr lang="en-US" sz="1100" dirty="0" err="1">
                <a:latin typeface="Porto Sans Light"/>
                <a:cs typeface="Porto Sans Light"/>
              </a:rPr>
              <a:t>Professores</a:t>
            </a:r>
            <a:r>
              <a:rPr lang="en-US" sz="1100" dirty="0">
                <a:latin typeface="Porto Sans Light"/>
                <a:cs typeface="Porto Sans Light"/>
              </a:rPr>
              <a:t> </a:t>
            </a:r>
            <a:r>
              <a:rPr lang="en-US" sz="1100" dirty="0" err="1">
                <a:latin typeface="Porto Sans Light"/>
                <a:cs typeface="Porto Sans Light"/>
              </a:rPr>
              <a:t>Doutorados</a:t>
            </a:r>
            <a:endParaRPr lang="en-US" sz="1100" dirty="0">
              <a:latin typeface="Porto Sans Light"/>
              <a:cs typeface="Porto Sans Light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4321600" y="5409733"/>
            <a:ext cx="1457498" cy="7540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i="1" dirty="0">
                <a:solidFill>
                  <a:srgbClr val="D13827"/>
                </a:solidFill>
                <a:latin typeface="Porto Serif"/>
                <a:cs typeface="Porto Serif"/>
              </a:rPr>
              <a:t>551</a:t>
            </a:r>
          </a:p>
          <a:p>
            <a:pPr algn="ctr"/>
            <a:r>
              <a:rPr lang="en-US" sz="1100" dirty="0" err="1">
                <a:latin typeface="Porto Sans Light"/>
                <a:cs typeface="Porto Sans Light"/>
              </a:rPr>
              <a:t>Publicações</a:t>
            </a:r>
            <a:r>
              <a:rPr lang="en-US" sz="1100" dirty="0">
                <a:latin typeface="Porto Sans Light"/>
                <a:cs typeface="Porto Sans Light"/>
              </a:rPr>
              <a:t> </a:t>
            </a:r>
            <a:r>
              <a:rPr lang="en-US" sz="1100" dirty="0" err="1">
                <a:latin typeface="Porto Sans Light"/>
                <a:cs typeface="Porto Sans Light"/>
              </a:rPr>
              <a:t>na</a:t>
            </a:r>
            <a:r>
              <a:rPr lang="en-US" sz="1100" dirty="0">
                <a:latin typeface="Porto Sans Light"/>
                <a:cs typeface="Porto Sans Light"/>
              </a:rPr>
              <a:t> ISI</a:t>
            </a:r>
          </a:p>
        </p:txBody>
      </p:sp>
      <p:pic>
        <p:nvPicPr>
          <p:cNvPr id="7" name="Imagem 6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131862" y="548104"/>
            <a:ext cx="3009003" cy="63111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247144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548105"/>
            <a:ext cx="9144000" cy="630989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-6684" y="0"/>
            <a:ext cx="9150684" cy="548105"/>
          </a:xfrm>
          <a:prstGeom prst="rect">
            <a:avLst/>
          </a:prstGeom>
          <a:solidFill>
            <a:srgbClr val="1A171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5" name="Picture 4" descr="PPorto—branco—opaco-01.pn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52895" y="147933"/>
            <a:ext cx="1213313" cy="266489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454528" y="86907"/>
            <a:ext cx="326189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>
                <a:solidFill>
                  <a:schemeClr val="bg1"/>
                </a:solidFill>
                <a:latin typeface="Porto Sans Light"/>
                <a:cs typeface="Porto Sans Light"/>
              </a:rPr>
              <a:t>POLITÉCNICO DO PORTO</a:t>
            </a:r>
            <a:br>
              <a:rPr lang="en-US" sz="1000" dirty="0">
                <a:solidFill>
                  <a:schemeClr val="bg1"/>
                </a:solidFill>
                <a:latin typeface="Porto Sans Light"/>
                <a:cs typeface="Porto Sans Light"/>
              </a:rPr>
            </a:br>
            <a:r>
              <a:rPr lang="en-US" sz="1000" dirty="0">
                <a:solidFill>
                  <a:srgbClr val="D13827"/>
                </a:solidFill>
                <a:latin typeface="Porto Sans"/>
                <a:cs typeface="Porto Sans"/>
              </a:rPr>
              <a:t>INTERNACIONAL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521762" y="1230348"/>
            <a:ext cx="5026516" cy="34214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i="1" dirty="0">
                <a:latin typeface="Porto Sans"/>
                <a:cs typeface="Porto Sans"/>
              </a:rPr>
              <a:t>INTERNACIONAL</a:t>
            </a:r>
          </a:p>
          <a:p>
            <a:r>
              <a:rPr lang="pt-BR" sz="1400" baseline="30000" dirty="0">
                <a:latin typeface="Porto Sans Light"/>
                <a:cs typeface="Porto Sans Light"/>
              </a:rPr>
              <a:t> </a:t>
            </a:r>
          </a:p>
          <a:p>
            <a:pPr algn="just">
              <a:lnSpc>
                <a:spcPct val="150000"/>
              </a:lnSpc>
            </a:pPr>
            <a:r>
              <a:rPr lang="pt-BR" sz="1400" dirty="0">
                <a:latin typeface="Porto Sans Light"/>
                <a:cs typeface="Porto Sans Light"/>
              </a:rPr>
              <a:t>A cooperação internacional tem sido uma prioridade para a missão da Instituição. Os nossos licenciados estão preparados para trabalhar em contextos multiculturais, com flexibilidade de adaptação à mudança e inovação típica do século XXI. Os programas de mobilidade permitem a estudantes, investigadores, docentes e não docentes a experiência única de pensar, estudar, investigar e trabalhar globalmente. Os programas de cooperação internacional com mais de 700 instituições distribuídas nos cinco continentes fazem do P.PORTO uma comunidade fervilhante, </a:t>
            </a:r>
            <a:r>
              <a:rPr lang="pt-BR" sz="1400" dirty="0" err="1">
                <a:latin typeface="Porto Sans Light"/>
                <a:cs typeface="Porto Sans Light"/>
              </a:rPr>
              <a:t>incoming</a:t>
            </a:r>
            <a:r>
              <a:rPr lang="pt-BR" sz="1400" dirty="0">
                <a:latin typeface="Porto Sans Light"/>
                <a:cs typeface="Porto Sans Light"/>
              </a:rPr>
              <a:t> e </a:t>
            </a:r>
            <a:r>
              <a:rPr lang="pt-BR" sz="1400" dirty="0" err="1">
                <a:latin typeface="Porto Sans Light"/>
                <a:cs typeface="Porto Sans Light"/>
              </a:rPr>
              <a:t>outgoing</a:t>
            </a:r>
            <a:r>
              <a:rPr lang="pt-BR" sz="1400" dirty="0">
                <a:latin typeface="Porto Sans Light"/>
                <a:cs typeface="Porto Sans Light"/>
              </a:rPr>
              <a:t>.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521761" y="5355677"/>
            <a:ext cx="867119" cy="7540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i="1" dirty="0">
                <a:solidFill>
                  <a:srgbClr val="D13827"/>
                </a:solidFill>
                <a:latin typeface="Porto Serif"/>
                <a:cs typeface="Porto Serif"/>
              </a:rPr>
              <a:t>183</a:t>
            </a:r>
          </a:p>
          <a:p>
            <a:pPr algn="ctr"/>
            <a:r>
              <a:rPr lang="en-US" sz="1100" dirty="0" err="1">
                <a:latin typeface="Porto Sans Light"/>
                <a:cs typeface="Porto Sans Light"/>
              </a:rPr>
              <a:t>Docentes</a:t>
            </a:r>
            <a:r>
              <a:rPr lang="en-US" sz="1100" dirty="0">
                <a:latin typeface="Porto Sans Light"/>
                <a:cs typeface="Porto Sans Light"/>
              </a:rPr>
              <a:t> In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1779584" y="5355677"/>
            <a:ext cx="940104" cy="7540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i="1" dirty="0">
                <a:solidFill>
                  <a:srgbClr val="D13827"/>
                </a:solidFill>
                <a:latin typeface="Porto Serif"/>
                <a:cs typeface="Porto Serif"/>
              </a:rPr>
              <a:t>114</a:t>
            </a:r>
          </a:p>
          <a:p>
            <a:pPr algn="ctr"/>
            <a:r>
              <a:rPr lang="en-US" sz="1100" dirty="0" err="1">
                <a:latin typeface="Porto Sans Light"/>
                <a:cs typeface="Porto Sans Light"/>
              </a:rPr>
              <a:t>Docentes</a:t>
            </a:r>
            <a:r>
              <a:rPr lang="en-US" sz="1100" dirty="0">
                <a:latin typeface="Porto Sans Light"/>
                <a:cs typeface="Porto Sans Light"/>
              </a:rPr>
              <a:t> Out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3072822" y="5355677"/>
            <a:ext cx="1327066" cy="7540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i="1" dirty="0">
                <a:solidFill>
                  <a:srgbClr val="D13827"/>
                </a:solidFill>
                <a:latin typeface="Porto Serif"/>
                <a:cs typeface="Porto Serif"/>
              </a:rPr>
              <a:t>632</a:t>
            </a:r>
          </a:p>
          <a:p>
            <a:pPr algn="ctr"/>
            <a:r>
              <a:rPr lang="en-US" sz="1100" dirty="0" err="1">
                <a:latin typeface="Porto Sans Light"/>
                <a:cs typeface="Porto Sans Light"/>
              </a:rPr>
              <a:t>Estudantes</a:t>
            </a:r>
            <a:r>
              <a:rPr lang="en-US" sz="1100" dirty="0">
                <a:latin typeface="Porto Sans Light"/>
                <a:cs typeface="Porto Sans Light"/>
              </a:rPr>
              <a:t> In</a:t>
            </a:r>
          </a:p>
        </p:txBody>
      </p:sp>
      <p:sp>
        <p:nvSpPr>
          <p:cNvPr id="12" name="TextBox 16"/>
          <p:cNvSpPr txBox="1"/>
          <p:nvPr/>
        </p:nvSpPr>
        <p:spPr>
          <a:xfrm>
            <a:off x="4600698" y="5355677"/>
            <a:ext cx="1327066" cy="7540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i="1" dirty="0">
                <a:solidFill>
                  <a:srgbClr val="D13827"/>
                </a:solidFill>
                <a:latin typeface="Porto Serif"/>
                <a:cs typeface="Porto Serif"/>
              </a:rPr>
              <a:t>351</a:t>
            </a:r>
          </a:p>
          <a:p>
            <a:pPr algn="ctr"/>
            <a:r>
              <a:rPr lang="en-US" sz="1100" dirty="0" err="1">
                <a:latin typeface="Porto Sans Light"/>
                <a:cs typeface="Porto Sans Light"/>
              </a:rPr>
              <a:t>Estudantes</a:t>
            </a:r>
            <a:r>
              <a:rPr lang="en-US" sz="1100" dirty="0">
                <a:latin typeface="Porto Sans Light"/>
                <a:cs typeface="Porto Sans Light"/>
              </a:rPr>
              <a:t> Out</a:t>
            </a:r>
          </a:p>
        </p:txBody>
      </p:sp>
      <p:pic>
        <p:nvPicPr>
          <p:cNvPr id="7" name="Imagem 6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135449" y="548104"/>
            <a:ext cx="3006811" cy="63098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69190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548105"/>
            <a:ext cx="9144000" cy="630989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-6684" y="0"/>
            <a:ext cx="9150684" cy="548105"/>
          </a:xfrm>
          <a:prstGeom prst="rect">
            <a:avLst/>
          </a:prstGeom>
          <a:solidFill>
            <a:srgbClr val="1A171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5" name="Picture 4" descr="PPorto—branco—opaco-01.pn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52895" y="147933"/>
            <a:ext cx="1213313" cy="266489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454528" y="86907"/>
            <a:ext cx="326189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>
                <a:solidFill>
                  <a:schemeClr val="bg1"/>
                </a:solidFill>
                <a:latin typeface="Porto Sans Light"/>
                <a:cs typeface="Porto Sans Light"/>
              </a:rPr>
              <a:t>POLITÉCNICO DO PORTO</a:t>
            </a:r>
            <a:br>
              <a:rPr lang="en-US" sz="1000" dirty="0">
                <a:solidFill>
                  <a:schemeClr val="bg1"/>
                </a:solidFill>
                <a:latin typeface="Porto Sans Light"/>
                <a:cs typeface="Porto Sans Light"/>
              </a:rPr>
            </a:br>
            <a:r>
              <a:rPr lang="en-US" sz="1000" dirty="0">
                <a:solidFill>
                  <a:srgbClr val="D13827"/>
                </a:solidFill>
                <a:latin typeface="Porto Sans"/>
                <a:cs typeface="Porto Sans"/>
              </a:rPr>
              <a:t>SERVIÇOS DE ACÇÃO SOCIAL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521764" y="1230348"/>
            <a:ext cx="5251588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i="1" dirty="0">
                <a:latin typeface="Porto Sans"/>
                <a:cs typeface="Porto Sans"/>
              </a:rPr>
              <a:t>SERVIÇOS DE ACÇÃO SOCIAL</a:t>
            </a:r>
          </a:p>
          <a:p>
            <a:r>
              <a:rPr lang="pt-BR" baseline="30000" dirty="0">
                <a:latin typeface="Porto Sans Light"/>
                <a:cs typeface="Porto Sans Light"/>
              </a:rPr>
              <a:t> </a:t>
            </a:r>
          </a:p>
          <a:p>
            <a:pPr algn="just">
              <a:lnSpc>
                <a:spcPct val="150000"/>
              </a:lnSpc>
            </a:pPr>
            <a:r>
              <a:rPr lang="pt-BR" sz="1400" dirty="0">
                <a:latin typeface="Porto Sans Light"/>
                <a:cs typeface="Porto Sans Light"/>
              </a:rPr>
              <a:t>Os Serviços de Acção Social do P.PORTO concretizam uma política de proximidade que promove o sucesso de cada estudante, desenvolvendo atividades e programas que contribuem para a sua realização pessoal, cultural, científica, académica e profissional.</a:t>
            </a:r>
            <a:endParaRPr lang="pt-BR" sz="1200" dirty="0">
              <a:latin typeface="Porto Sans Light"/>
              <a:cs typeface="Porto Sans Light"/>
            </a:endParaRPr>
          </a:p>
          <a:p>
            <a:pPr algn="just">
              <a:lnSpc>
                <a:spcPct val="150000"/>
              </a:lnSpc>
            </a:pPr>
            <a:endParaRPr lang="pt-BR" sz="1400" dirty="0">
              <a:latin typeface="Porto Sans Light"/>
              <a:cs typeface="Porto Sans Light"/>
            </a:endParaRPr>
          </a:p>
          <a:p>
            <a:pPr algn="just">
              <a:lnSpc>
                <a:spcPct val="150000"/>
              </a:lnSpc>
            </a:pPr>
            <a:r>
              <a:rPr lang="pt-BR" sz="1400" b="1" dirty="0">
                <a:latin typeface="Porto Sans"/>
                <a:cs typeface="Porto Sans"/>
              </a:rPr>
              <a:t>ALIMENTAÇÃO</a:t>
            </a:r>
          </a:p>
          <a:p>
            <a:pPr algn="just">
              <a:lnSpc>
                <a:spcPct val="150000"/>
              </a:lnSpc>
            </a:pPr>
            <a:r>
              <a:rPr lang="pt-BR" sz="1400" dirty="0">
                <a:latin typeface="Porto Sans Light"/>
                <a:cs typeface="Porto Sans Light"/>
              </a:rPr>
              <a:t>Os SAS garantem o acesso equitativo à alimentação através das suas unidades alimentares distribuídas pelos seus três campus.</a:t>
            </a:r>
          </a:p>
          <a:p>
            <a:pPr algn="just">
              <a:lnSpc>
                <a:spcPct val="150000"/>
              </a:lnSpc>
            </a:pPr>
            <a:endParaRPr lang="pt-BR" sz="1200" b="1" dirty="0">
              <a:latin typeface="Porto Sans"/>
              <a:cs typeface="Porto Sans"/>
            </a:endParaRPr>
          </a:p>
          <a:p>
            <a:pPr algn="just">
              <a:lnSpc>
                <a:spcPct val="150000"/>
              </a:lnSpc>
            </a:pPr>
            <a:r>
              <a:rPr lang="pt-BR" sz="1400" b="1" dirty="0">
                <a:latin typeface="Porto Sans"/>
                <a:cs typeface="Porto Sans"/>
              </a:rPr>
              <a:t>ALOJAMENTO</a:t>
            </a:r>
          </a:p>
          <a:p>
            <a:pPr algn="just">
              <a:lnSpc>
                <a:spcPct val="150000"/>
              </a:lnSpc>
            </a:pPr>
            <a:r>
              <a:rPr lang="pt-BR" sz="1400" dirty="0">
                <a:latin typeface="Porto Sans Light"/>
                <a:cs typeface="Porto Sans Light"/>
              </a:rPr>
              <a:t>Uma forma de estar e ser. Em cada residência, cada estudante encontra o seu espaço de conforto e bem-estar. Os SAS dispõem de residências de estudantes localizadas no concelho do Porto Vila do Conde.</a:t>
            </a:r>
          </a:p>
        </p:txBody>
      </p:sp>
      <p:pic>
        <p:nvPicPr>
          <p:cNvPr id="7" name="Imagem 6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137189" y="548104"/>
            <a:ext cx="3006811" cy="63098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574148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548105"/>
            <a:ext cx="9144000" cy="630989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-6684" y="0"/>
            <a:ext cx="9150684" cy="548105"/>
          </a:xfrm>
          <a:prstGeom prst="rect">
            <a:avLst/>
          </a:prstGeom>
          <a:solidFill>
            <a:srgbClr val="1A171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5" name="Picture 4" descr="PPorto—branco—opaco-01.pn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52895" y="147933"/>
            <a:ext cx="1213313" cy="266489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454528" y="86907"/>
            <a:ext cx="326189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>
                <a:solidFill>
                  <a:schemeClr val="bg1"/>
                </a:solidFill>
                <a:latin typeface="Porto Sans Light"/>
                <a:cs typeface="Porto Sans Light"/>
              </a:rPr>
              <a:t>POLITÉCNICO DO PORTO</a:t>
            </a:r>
            <a:br>
              <a:rPr lang="en-US" sz="1000" dirty="0">
                <a:solidFill>
                  <a:schemeClr val="bg1"/>
                </a:solidFill>
                <a:latin typeface="Porto Sans Light"/>
                <a:cs typeface="Porto Sans Light"/>
              </a:rPr>
            </a:br>
            <a:r>
              <a:rPr lang="en-US" sz="1000" dirty="0">
                <a:solidFill>
                  <a:srgbClr val="D13827"/>
                </a:solidFill>
                <a:latin typeface="Porto Sans"/>
                <a:cs typeface="Porto Sans"/>
              </a:rPr>
              <a:t>SERVIÇOS DE ACÇÃO SOCIAL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521763" y="1230348"/>
            <a:ext cx="5390899" cy="41857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pt-BR" sz="1400" b="1" dirty="0">
                <a:latin typeface="Porto Sans"/>
                <a:cs typeface="Porto Sans"/>
              </a:rPr>
              <a:t>BOLSAS DE ESTUDO E AUXÍLIOS DE EMERGÊNCIA</a:t>
            </a:r>
          </a:p>
          <a:p>
            <a:pPr algn="just">
              <a:lnSpc>
                <a:spcPct val="150000"/>
              </a:lnSpc>
            </a:pPr>
            <a:r>
              <a:rPr lang="pt-BR" sz="1400" dirty="0">
                <a:latin typeface="Porto Sans Light"/>
                <a:cs typeface="Porto Sans Light"/>
              </a:rPr>
              <a:t>Os SAS defendem uma política de ação social direta através da atribuição de bolsas de estudo e auxílios de emergência. A atribuição de bolsas de estudo no ensino superior tem como desígnio máximo apoiar o cumprimento de um dos princípios mais nobres da nossa sociedade - a equidade.</a:t>
            </a:r>
          </a:p>
          <a:p>
            <a:pPr algn="just"/>
            <a:endParaRPr lang="pt-BR" sz="1400" b="1" dirty="0">
              <a:latin typeface="Porto Sans"/>
              <a:cs typeface="Porto Sans"/>
            </a:endParaRPr>
          </a:p>
          <a:p>
            <a:pPr algn="just">
              <a:lnSpc>
                <a:spcPct val="150000"/>
              </a:lnSpc>
            </a:pPr>
            <a:r>
              <a:rPr lang="pt-BR" sz="1400" b="1" dirty="0">
                <a:latin typeface="Porto Sans"/>
                <a:cs typeface="Porto Sans"/>
              </a:rPr>
              <a:t>CULTURA</a:t>
            </a:r>
          </a:p>
          <a:p>
            <a:pPr algn="just">
              <a:lnSpc>
                <a:spcPct val="150000"/>
              </a:lnSpc>
            </a:pPr>
            <a:r>
              <a:rPr lang="pt-BR" sz="1400" dirty="0">
                <a:latin typeface="Porto Sans Light"/>
                <a:cs typeface="Porto Sans Light"/>
              </a:rPr>
              <a:t>Os SAS promovem diversas iniciativas de caráter cultural destinada ao universo académico.</a:t>
            </a:r>
          </a:p>
          <a:p>
            <a:pPr algn="just">
              <a:lnSpc>
                <a:spcPct val="150000"/>
              </a:lnSpc>
            </a:pPr>
            <a:endParaRPr lang="pt-BR" sz="1400" b="1" dirty="0">
              <a:latin typeface="Porto Sans"/>
              <a:cs typeface="Porto Sans"/>
            </a:endParaRPr>
          </a:p>
          <a:p>
            <a:pPr algn="just">
              <a:lnSpc>
                <a:spcPct val="150000"/>
              </a:lnSpc>
            </a:pPr>
            <a:r>
              <a:rPr lang="pt-BR" sz="1400" b="1" dirty="0">
                <a:latin typeface="Porto Sans"/>
                <a:cs typeface="Porto Sans"/>
              </a:rPr>
              <a:t>DESPORTO</a:t>
            </a:r>
          </a:p>
          <a:p>
            <a:pPr algn="just">
              <a:lnSpc>
                <a:spcPct val="150000"/>
              </a:lnSpc>
            </a:pPr>
            <a:r>
              <a:rPr lang="pt-BR" sz="1400" dirty="0">
                <a:latin typeface="Porto Sans Light"/>
                <a:cs typeface="Porto Sans Light"/>
              </a:rPr>
              <a:t>O desporto é um forte fator de integração e coesão social, dando significado a uma cidadania integral e consciente.</a:t>
            </a:r>
          </a:p>
        </p:txBody>
      </p:sp>
    </p:spTree>
    <p:extLst>
      <p:ext uri="{BB962C8B-B14F-4D97-AF65-F5344CB8AC3E}">
        <p14:creationId xmlns:p14="http://schemas.microsoft.com/office/powerpoint/2010/main" val="51038754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548105"/>
            <a:ext cx="9144000" cy="630989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-6684" y="0"/>
            <a:ext cx="9150684" cy="548105"/>
          </a:xfrm>
          <a:prstGeom prst="rect">
            <a:avLst/>
          </a:prstGeom>
          <a:solidFill>
            <a:srgbClr val="1A171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5" name="Picture 4" descr="PPorto—branco—opaco-01.pn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52895" y="147933"/>
            <a:ext cx="1213313" cy="266489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454528" y="86907"/>
            <a:ext cx="326189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>
                <a:solidFill>
                  <a:schemeClr val="bg1"/>
                </a:solidFill>
                <a:latin typeface="Porto Sans Light"/>
                <a:cs typeface="Porto Sans Light"/>
              </a:rPr>
              <a:t>POLITÉCNICO DO PORTO</a:t>
            </a:r>
            <a:br>
              <a:rPr lang="en-US" sz="1000" dirty="0">
                <a:solidFill>
                  <a:schemeClr val="bg1"/>
                </a:solidFill>
                <a:latin typeface="Porto Sans Light"/>
                <a:cs typeface="Porto Sans Light"/>
              </a:rPr>
            </a:br>
            <a:r>
              <a:rPr lang="en-US" sz="1000" dirty="0">
                <a:solidFill>
                  <a:srgbClr val="D13827"/>
                </a:solidFill>
                <a:latin typeface="Porto Sans"/>
                <a:cs typeface="Porto Sans"/>
              </a:rPr>
              <a:t>SERVIÇOS DE ACÇÃO SOCIAL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521764" y="1230348"/>
            <a:ext cx="4792756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pt-BR" sz="1400" b="1" dirty="0">
                <a:latin typeface="Porto Sans"/>
                <a:cs typeface="Porto Sans"/>
              </a:rPr>
              <a:t>LAZER</a:t>
            </a:r>
          </a:p>
          <a:p>
            <a:pPr algn="just">
              <a:lnSpc>
                <a:spcPct val="150000"/>
              </a:lnSpc>
            </a:pPr>
            <a:r>
              <a:rPr lang="pt-BR" sz="1400" dirty="0">
                <a:latin typeface="Porto Sans Light"/>
                <a:cs typeface="Porto Sans Light"/>
              </a:rPr>
              <a:t>Os SAS promovem o espírito de comunidade, partilha, interajuda e solidariedade, num compromisso com o próximo.</a:t>
            </a:r>
          </a:p>
          <a:p>
            <a:pPr algn="just">
              <a:lnSpc>
                <a:spcPct val="150000"/>
              </a:lnSpc>
            </a:pPr>
            <a:endParaRPr lang="pt-BR" sz="1400" dirty="0">
              <a:latin typeface="Porto Sans Light"/>
              <a:cs typeface="Porto Sans Light"/>
            </a:endParaRPr>
          </a:p>
          <a:p>
            <a:pPr algn="just">
              <a:lnSpc>
                <a:spcPct val="150000"/>
              </a:lnSpc>
            </a:pPr>
            <a:r>
              <a:rPr lang="pt-BR" sz="1400" b="1" dirty="0">
                <a:latin typeface="Porto Sans"/>
                <a:cs typeface="Porto Sans"/>
              </a:rPr>
              <a:t>ORÇAMENTO PARTICIPATIVO - </a:t>
            </a:r>
            <a:r>
              <a:rPr lang="pt-BR" sz="1400" b="1" dirty="0" err="1">
                <a:latin typeface="Porto Sans"/>
                <a:cs typeface="Porto Sans"/>
              </a:rPr>
              <a:t>opAS</a:t>
            </a:r>
            <a:endParaRPr lang="pt-BR" sz="1400" b="1" dirty="0">
              <a:latin typeface="Porto Sans"/>
              <a:cs typeface="Porto Sans"/>
            </a:endParaRPr>
          </a:p>
          <a:p>
            <a:pPr algn="just">
              <a:lnSpc>
                <a:spcPct val="150000"/>
              </a:lnSpc>
            </a:pPr>
            <a:r>
              <a:rPr lang="pt-BR" sz="1400" dirty="0">
                <a:latin typeface="Porto Sans Light"/>
                <a:cs typeface="Porto Sans Light"/>
              </a:rPr>
              <a:t>O Orçamento Participativo da Ação Social permite que qualquer estudante do P.PORTO intervenha responsavelmente nas atividades a desenvolver.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21763" y="5355677"/>
            <a:ext cx="1416309" cy="7540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i="1" dirty="0">
                <a:solidFill>
                  <a:srgbClr val="D13827"/>
                </a:solidFill>
                <a:latin typeface="Porto Serif"/>
                <a:cs typeface="Porto Serif"/>
              </a:rPr>
              <a:t>5.405</a:t>
            </a:r>
          </a:p>
          <a:p>
            <a:pPr algn="ctr"/>
            <a:r>
              <a:rPr lang="en-US" sz="1100" dirty="0" err="1">
                <a:latin typeface="Porto Sans Light"/>
                <a:cs typeface="Porto Sans Light"/>
              </a:rPr>
              <a:t>Bolseiros</a:t>
            </a:r>
            <a:endParaRPr lang="en-US" sz="1100" dirty="0">
              <a:latin typeface="Porto Sans Light"/>
              <a:cs typeface="Porto Sans Light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286687" y="5355677"/>
            <a:ext cx="853388" cy="7540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i="1" dirty="0">
                <a:solidFill>
                  <a:srgbClr val="D13827"/>
                </a:solidFill>
                <a:latin typeface="Porto Serif"/>
                <a:cs typeface="Porto Serif"/>
              </a:rPr>
              <a:t>319</a:t>
            </a:r>
          </a:p>
          <a:p>
            <a:pPr algn="ctr"/>
            <a:r>
              <a:rPr lang="en-US" sz="1100" dirty="0">
                <a:latin typeface="Porto Sans Light"/>
                <a:cs typeface="Porto Sans Light"/>
              </a:rPr>
              <a:t>Camas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598844" y="5355677"/>
            <a:ext cx="1715676" cy="7540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i="1" dirty="0">
                <a:solidFill>
                  <a:srgbClr val="D13827"/>
                </a:solidFill>
                <a:latin typeface="Porto Serif"/>
                <a:cs typeface="Porto Serif"/>
              </a:rPr>
              <a:t>269.188</a:t>
            </a:r>
          </a:p>
          <a:p>
            <a:pPr algn="ctr"/>
            <a:r>
              <a:rPr lang="en-US" sz="1100" dirty="0" err="1">
                <a:latin typeface="Porto Sans Light"/>
                <a:cs typeface="Porto Sans Light"/>
              </a:rPr>
              <a:t>Refeições</a:t>
            </a:r>
            <a:endParaRPr lang="en-US" sz="1100" dirty="0">
              <a:latin typeface="Porto Sans Light"/>
              <a:cs typeface="Porto Sans Light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663135" y="5355677"/>
            <a:ext cx="2387710" cy="7540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i="1" dirty="0">
                <a:solidFill>
                  <a:srgbClr val="D13827"/>
                </a:solidFill>
                <a:latin typeface="Porto Serif"/>
                <a:cs typeface="Porto Serif"/>
              </a:rPr>
              <a:t>9.038.730€</a:t>
            </a:r>
          </a:p>
          <a:p>
            <a:pPr algn="ctr"/>
            <a:r>
              <a:rPr lang="en-US" sz="1100" dirty="0">
                <a:latin typeface="Porto Sans Light"/>
                <a:cs typeface="Porto Sans Light"/>
              </a:rPr>
              <a:t>Valor de </a:t>
            </a:r>
            <a:r>
              <a:rPr lang="en-US" sz="1100" dirty="0" err="1">
                <a:latin typeface="Porto Sans Light"/>
                <a:cs typeface="Porto Sans Light"/>
              </a:rPr>
              <a:t>Financiamento</a:t>
            </a:r>
            <a:endParaRPr lang="en-US" sz="1100" dirty="0">
              <a:latin typeface="Porto Sans Light"/>
              <a:cs typeface="Porto Sans Light"/>
            </a:endParaRPr>
          </a:p>
        </p:txBody>
      </p:sp>
    </p:spTree>
    <p:extLst>
      <p:ext uri="{BB962C8B-B14F-4D97-AF65-F5344CB8AC3E}">
        <p14:creationId xmlns:p14="http://schemas.microsoft.com/office/powerpoint/2010/main" val="42767249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548105"/>
            <a:ext cx="9144000" cy="630989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-6684" y="0"/>
            <a:ext cx="9150684" cy="548105"/>
          </a:xfrm>
          <a:prstGeom prst="rect">
            <a:avLst/>
          </a:prstGeom>
          <a:solidFill>
            <a:srgbClr val="1A171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5" name="Picture 4" descr="PPorto—branco—opaco-01.pn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52895" y="147933"/>
            <a:ext cx="1213313" cy="266489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454528" y="86907"/>
            <a:ext cx="326189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>
                <a:solidFill>
                  <a:schemeClr val="bg1"/>
                </a:solidFill>
                <a:latin typeface="Porto Sans Light"/>
                <a:cs typeface="Porto Sans Light"/>
              </a:rPr>
              <a:t>POLITÉCNICO DO PORTO</a:t>
            </a:r>
            <a:br>
              <a:rPr lang="en-US" sz="1000" dirty="0">
                <a:solidFill>
                  <a:schemeClr val="bg1"/>
                </a:solidFill>
                <a:latin typeface="Porto Sans Light"/>
                <a:cs typeface="Porto Sans Light"/>
              </a:rPr>
            </a:br>
            <a:r>
              <a:rPr lang="en-US" sz="1000" dirty="0">
                <a:solidFill>
                  <a:srgbClr val="D13827"/>
                </a:solidFill>
                <a:latin typeface="Porto Sans"/>
                <a:cs typeface="Porto Sans"/>
              </a:rPr>
              <a:t>APOIO AO ESTUDANTE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521764" y="1230348"/>
            <a:ext cx="5005888" cy="47551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i="1" dirty="0">
                <a:latin typeface="Porto Sans"/>
                <a:cs typeface="Porto Sans"/>
              </a:rPr>
              <a:t>APOIO AO ESTUDANTE</a:t>
            </a:r>
          </a:p>
          <a:p>
            <a:r>
              <a:rPr lang="pt-BR" baseline="30000" dirty="0">
                <a:latin typeface="Porto Sans Light"/>
                <a:cs typeface="Porto Sans Light"/>
              </a:rPr>
              <a:t> </a:t>
            </a:r>
          </a:p>
          <a:p>
            <a:pPr algn="just">
              <a:lnSpc>
                <a:spcPct val="150000"/>
              </a:lnSpc>
            </a:pPr>
            <a:r>
              <a:rPr lang="pt-BR" sz="1400" b="1" dirty="0">
                <a:latin typeface="Porto Sans"/>
                <a:cs typeface="Porto Sans"/>
              </a:rPr>
              <a:t>GABINETE DE INTEGRAÇÃO ACADÉMICA E PROFISSIONAL</a:t>
            </a:r>
          </a:p>
          <a:p>
            <a:pPr algn="just">
              <a:lnSpc>
                <a:spcPct val="150000"/>
              </a:lnSpc>
            </a:pPr>
            <a:r>
              <a:rPr lang="pt-BR" sz="1400" dirty="0">
                <a:latin typeface="Porto Sans Light"/>
                <a:cs typeface="Porto Sans Light"/>
              </a:rPr>
              <a:t>Este gabinete procura facilitar a integração académica dos estudantes e promover o sucesso académico através do seu desenvolvimento pessoal e enriquecimento extracurricular. </a:t>
            </a:r>
          </a:p>
          <a:p>
            <a:pPr algn="just">
              <a:lnSpc>
                <a:spcPct val="150000"/>
              </a:lnSpc>
            </a:pPr>
            <a:r>
              <a:rPr lang="pt-BR" sz="1400" dirty="0">
                <a:latin typeface="Porto Sans Light"/>
                <a:cs typeface="Porto Sans Light"/>
              </a:rPr>
              <a:t>São áreas de intervenção do gabinete a Integração Académica, Saúde e Bem-Estar, Desenvolvimento de Competências, Empregabilidade e Gestão da Carreira.</a:t>
            </a:r>
          </a:p>
          <a:p>
            <a:pPr algn="just">
              <a:lnSpc>
                <a:spcPct val="150000"/>
              </a:lnSpc>
            </a:pPr>
            <a:endParaRPr lang="pt-BR" sz="1400" dirty="0">
              <a:latin typeface="Porto Sans Light"/>
              <a:cs typeface="Porto Sans Light"/>
            </a:endParaRPr>
          </a:p>
          <a:p>
            <a:pPr algn="just">
              <a:lnSpc>
                <a:spcPct val="150000"/>
              </a:lnSpc>
            </a:pPr>
            <a:r>
              <a:rPr lang="pt-BR" sz="1400" b="1" dirty="0">
                <a:latin typeface="Porto Sans"/>
                <a:cs typeface="Porto Sans"/>
              </a:rPr>
              <a:t>GABINETE DE ORGANIZAÇÃO ACADÉMICA</a:t>
            </a:r>
          </a:p>
          <a:p>
            <a:pPr algn="just">
              <a:lnSpc>
                <a:spcPct val="150000"/>
              </a:lnSpc>
            </a:pPr>
            <a:r>
              <a:rPr lang="pt-BR" sz="1400" dirty="0">
                <a:latin typeface="Porto Sans Light"/>
                <a:cs typeface="Porto Sans Light"/>
              </a:rPr>
              <a:t>Este serviço visa apoiar o estudante nos processos concursais de admissão, matrículas e inscrições nos cursos, elaborando documentos de apoio e coadjuvando os processos de candidatura e ingresso ao ensino superior.</a:t>
            </a:r>
          </a:p>
        </p:txBody>
      </p:sp>
      <p:pic>
        <p:nvPicPr>
          <p:cNvPr id="7" name="Imagem 6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137189" y="548103"/>
            <a:ext cx="3006811" cy="63098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939425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-6684" y="0"/>
            <a:ext cx="9150684" cy="548105"/>
          </a:xfrm>
          <a:prstGeom prst="rect">
            <a:avLst/>
          </a:prstGeom>
          <a:solidFill>
            <a:srgbClr val="1A171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0" y="548105"/>
            <a:ext cx="9144000" cy="630989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>
                  <a:lumMod val="95000"/>
                </a:schemeClr>
              </a:solidFill>
            </a:endParaRPr>
          </a:p>
        </p:txBody>
      </p:sp>
      <p:pic>
        <p:nvPicPr>
          <p:cNvPr id="5" name="Picture 4" descr="PPorto—branco—opaco-01.pn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52895" y="147933"/>
            <a:ext cx="1213313" cy="266489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454528" y="86907"/>
            <a:ext cx="326189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>
                <a:solidFill>
                  <a:schemeClr val="bg1"/>
                </a:solidFill>
                <a:latin typeface="Porto Sans Light"/>
                <a:cs typeface="Porto Sans Light"/>
              </a:rPr>
              <a:t>POLITÉCNICO DO PORTO</a:t>
            </a:r>
            <a:br>
              <a:rPr lang="en-US" sz="1000" dirty="0">
                <a:solidFill>
                  <a:schemeClr val="bg1"/>
                </a:solidFill>
                <a:latin typeface="Porto Sans Light"/>
                <a:cs typeface="Porto Sans Light"/>
              </a:rPr>
            </a:br>
            <a:r>
              <a:rPr lang="en-US" sz="1000" dirty="0">
                <a:solidFill>
                  <a:srgbClr val="D13827"/>
                </a:solidFill>
                <a:latin typeface="Porto Sans"/>
                <a:cs typeface="Porto Sans"/>
              </a:rPr>
              <a:t>APRESENTAÇÃO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23874" y="1230348"/>
            <a:ext cx="5168782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i="1" dirty="0">
                <a:latin typeface="Porto Sans"/>
                <a:cs typeface="Porto Sans"/>
              </a:rPr>
              <a:t>APRESENTAÇÃO</a:t>
            </a:r>
          </a:p>
          <a:p>
            <a:r>
              <a:rPr lang="pt-BR" baseline="30000" dirty="0">
                <a:latin typeface="Porto Sans Light"/>
                <a:cs typeface="Porto Sans Light"/>
              </a:rPr>
              <a:t> </a:t>
            </a:r>
          </a:p>
          <a:p>
            <a:pPr algn="just">
              <a:lnSpc>
                <a:spcPct val="150000"/>
              </a:lnSpc>
            </a:pPr>
            <a:r>
              <a:rPr lang="pt-BR" sz="1400" dirty="0">
                <a:latin typeface="Porto Sans Light"/>
                <a:cs typeface="Porto Sans Light"/>
              </a:rPr>
              <a:t>Politécnico do Porto é uma instituição de referência do ensino superior público em Portugal. Iniciando a sua atividade em 1985, é hoje a quarta maior Instituição de Ensino Superior em termos de procura e a quinta em termos de dimensão.</a:t>
            </a:r>
          </a:p>
          <a:p>
            <a:pPr algn="just">
              <a:lnSpc>
                <a:spcPct val="150000"/>
              </a:lnSpc>
            </a:pPr>
            <a:r>
              <a:rPr lang="pt-BR" sz="1400" dirty="0">
                <a:latin typeface="Porto Sans Light"/>
                <a:cs typeface="Porto Sans Light"/>
              </a:rPr>
              <a:t>Uma comunidade de cerca de 22.000 pessoas estuda, ensina, investiga e trabalha diariamente no universo do Politécnico do Porto – nos seus três campi, oito escolas, nos Serviços da Presidência e nos Serviços de Acção Social.</a:t>
            </a:r>
          </a:p>
          <a:p>
            <a:pPr>
              <a:lnSpc>
                <a:spcPct val="150000"/>
              </a:lnSpc>
            </a:pPr>
            <a:r>
              <a:rPr lang="pt-BR" i="1" dirty="0">
                <a:latin typeface="Porto Serif"/>
                <a:cs typeface="Porto Serif"/>
              </a:rPr>
              <a:t>Somos a 4.ª Instituição de Ensino Superior mais </a:t>
            </a:r>
          </a:p>
          <a:p>
            <a:pPr>
              <a:lnSpc>
                <a:spcPct val="150000"/>
              </a:lnSpc>
            </a:pPr>
            <a:r>
              <a:rPr lang="pt-BR" i="1" dirty="0">
                <a:latin typeface="Porto Serif"/>
                <a:cs typeface="Porto Serif"/>
              </a:rPr>
              <a:t>procurada a nível nacional. 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2749653" y="5494910"/>
            <a:ext cx="966769" cy="7540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i="1" dirty="0">
                <a:solidFill>
                  <a:srgbClr val="D13827"/>
                </a:solidFill>
                <a:latin typeface="Porto Serif"/>
                <a:cs typeface="Porto Serif"/>
              </a:rPr>
              <a:t>59</a:t>
            </a:r>
          </a:p>
          <a:p>
            <a:pPr algn="ctr"/>
            <a:r>
              <a:rPr lang="en-US" sz="1100" dirty="0" err="1">
                <a:latin typeface="Porto Sans Light"/>
                <a:cs typeface="Porto Sans Light"/>
              </a:rPr>
              <a:t>Licenciaturas</a:t>
            </a:r>
            <a:endParaRPr lang="en-US" sz="1100" dirty="0">
              <a:latin typeface="Porto Sans Light"/>
              <a:cs typeface="Porto Sans Light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23874" y="5494910"/>
            <a:ext cx="1475180" cy="7540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i="1" dirty="0">
                <a:solidFill>
                  <a:srgbClr val="D13827"/>
                </a:solidFill>
                <a:latin typeface="Porto Serif"/>
                <a:cs typeface="Porto Serif"/>
              </a:rPr>
              <a:t>18.322</a:t>
            </a:r>
          </a:p>
          <a:p>
            <a:pPr algn="ctr"/>
            <a:r>
              <a:rPr lang="en-US" sz="1100" dirty="0" err="1">
                <a:latin typeface="Porto Sans Light"/>
                <a:cs typeface="Porto Sans Light"/>
              </a:rPr>
              <a:t>Estudantes</a:t>
            </a:r>
            <a:endParaRPr lang="en-US" sz="1100" dirty="0">
              <a:latin typeface="Porto Sans Light"/>
              <a:cs typeface="Porto Sans Light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723254" y="5498188"/>
            <a:ext cx="816693" cy="7540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i="1" dirty="0">
                <a:solidFill>
                  <a:srgbClr val="D13827"/>
                </a:solidFill>
                <a:latin typeface="Porto Serif"/>
                <a:cs typeface="Porto Serif"/>
              </a:rPr>
              <a:t>70</a:t>
            </a:r>
          </a:p>
          <a:p>
            <a:pPr algn="ctr"/>
            <a:r>
              <a:rPr lang="en-US" sz="1100" dirty="0" err="1">
                <a:latin typeface="Porto Sans Light"/>
                <a:cs typeface="Porto Sans Light"/>
              </a:rPr>
              <a:t>Mestrados</a:t>
            </a:r>
            <a:endParaRPr lang="en-US" sz="1100" dirty="0">
              <a:latin typeface="Porto Sans Light"/>
              <a:cs typeface="Porto Sans Light"/>
            </a:endParaRPr>
          </a:p>
        </p:txBody>
      </p:sp>
      <p:pic>
        <p:nvPicPr>
          <p:cNvPr id="7" name="Imagem 6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flipH="1">
            <a:off x="6137188" y="547145"/>
            <a:ext cx="3006811" cy="63108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496921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548105"/>
            <a:ext cx="9144000" cy="630989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-6684" y="0"/>
            <a:ext cx="9150684" cy="548105"/>
          </a:xfrm>
          <a:prstGeom prst="rect">
            <a:avLst/>
          </a:prstGeom>
          <a:solidFill>
            <a:srgbClr val="1A171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5" name="Picture 4" descr="PPorto—branco—opaco-01.pn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52895" y="147933"/>
            <a:ext cx="1213313" cy="266489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454528" y="86907"/>
            <a:ext cx="326189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>
                <a:solidFill>
                  <a:schemeClr val="bg1"/>
                </a:solidFill>
                <a:latin typeface="Porto Sans Light"/>
                <a:cs typeface="Porto Sans Light"/>
              </a:rPr>
              <a:t>POLITÉCNICO DO PORTO</a:t>
            </a:r>
            <a:br>
              <a:rPr lang="en-US" sz="1000" dirty="0">
                <a:solidFill>
                  <a:schemeClr val="bg1"/>
                </a:solidFill>
                <a:latin typeface="Porto Sans Light"/>
                <a:cs typeface="Porto Sans Light"/>
              </a:rPr>
            </a:br>
            <a:r>
              <a:rPr lang="en-US" sz="1000" dirty="0">
                <a:solidFill>
                  <a:srgbClr val="D13827"/>
                </a:solidFill>
                <a:latin typeface="Porto Sans"/>
                <a:cs typeface="Porto Sans"/>
              </a:rPr>
              <a:t>APOIO AO ESTUDANTE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521763" y="1230348"/>
            <a:ext cx="5390899" cy="32162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pt-BR" sz="1400" b="1" dirty="0">
                <a:latin typeface="Porto Sans"/>
                <a:cs typeface="Porto Sans"/>
              </a:rPr>
              <a:t>PORTAL DE EMPREGO</a:t>
            </a:r>
          </a:p>
          <a:p>
            <a:pPr algn="just">
              <a:lnSpc>
                <a:spcPct val="150000"/>
              </a:lnSpc>
            </a:pPr>
            <a:r>
              <a:rPr lang="pt-BR" sz="1400" dirty="0">
                <a:latin typeface="Porto Sans Light"/>
                <a:cs typeface="Porto Sans Light"/>
              </a:rPr>
              <a:t>O Portal é uma ferramenta online construída em exclusivo para a comunidade académica do P.PORTO com o objetivo de facilitar o </a:t>
            </a:r>
            <a:r>
              <a:rPr lang="pt-BR" sz="1400" dirty="0" err="1">
                <a:latin typeface="Porto Sans Light"/>
                <a:cs typeface="Porto Sans Light"/>
              </a:rPr>
              <a:t>contacto</a:t>
            </a:r>
            <a:r>
              <a:rPr lang="pt-BR" sz="1400" dirty="0">
                <a:latin typeface="Porto Sans Light"/>
                <a:cs typeface="Porto Sans Light"/>
              </a:rPr>
              <a:t> entre candidatos e as entidades empregadoras. </a:t>
            </a:r>
          </a:p>
          <a:p>
            <a:pPr algn="just">
              <a:lnSpc>
                <a:spcPct val="150000"/>
              </a:lnSpc>
            </a:pPr>
            <a:r>
              <a:rPr lang="pt-BR" sz="1400" dirty="0">
                <a:latin typeface="Porto Sans Light"/>
                <a:cs typeface="Porto Sans Light"/>
              </a:rPr>
              <a:t>Aqui é possível aceder a informações, ofertas e recursos relevantes na área de empregabilidade, entre outras vantagens.</a:t>
            </a:r>
          </a:p>
          <a:p>
            <a:pPr algn="just"/>
            <a:endParaRPr lang="pt-BR" sz="1400" b="1" dirty="0">
              <a:latin typeface="Porto Sans"/>
              <a:cs typeface="Porto Sans"/>
            </a:endParaRPr>
          </a:p>
          <a:p>
            <a:pPr algn="just">
              <a:lnSpc>
                <a:spcPct val="150000"/>
              </a:lnSpc>
            </a:pPr>
            <a:r>
              <a:rPr lang="pt-BR" sz="1400" b="1" dirty="0">
                <a:latin typeface="Porto Sans"/>
                <a:cs typeface="Porto Sans"/>
              </a:rPr>
              <a:t>GABINETE DE COOPERAÇÃO E RELAÇÕES INTERNACIONAIS</a:t>
            </a:r>
          </a:p>
          <a:p>
            <a:pPr algn="just">
              <a:lnSpc>
                <a:spcPct val="150000"/>
              </a:lnSpc>
            </a:pPr>
            <a:r>
              <a:rPr lang="pt-BR" sz="1400" dirty="0">
                <a:latin typeface="Porto Sans Light"/>
                <a:cs typeface="Porto Sans Light"/>
              </a:rPr>
              <a:t>A estrutura de apoio à internacionalização inclui o Gabinete de Cooperação e Relações Internacionais (GCRI) que funciona nos Serviços da Presidência.</a:t>
            </a:r>
          </a:p>
        </p:txBody>
      </p:sp>
    </p:spTree>
    <p:extLst>
      <p:ext uri="{BB962C8B-B14F-4D97-AF65-F5344CB8AC3E}">
        <p14:creationId xmlns:p14="http://schemas.microsoft.com/office/powerpoint/2010/main" val="384411054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548105"/>
            <a:ext cx="9144000" cy="630989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-6684" y="0"/>
            <a:ext cx="9150684" cy="548105"/>
          </a:xfrm>
          <a:prstGeom prst="rect">
            <a:avLst/>
          </a:prstGeom>
          <a:solidFill>
            <a:srgbClr val="1A171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5" name="Picture 4" descr="PPorto—branco—opaco-01.pn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52895" y="147933"/>
            <a:ext cx="1213313" cy="266489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454528" y="86907"/>
            <a:ext cx="326189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>
                <a:solidFill>
                  <a:schemeClr val="bg1"/>
                </a:solidFill>
                <a:latin typeface="Porto Sans Light"/>
                <a:cs typeface="Porto Sans Light"/>
              </a:rPr>
              <a:t>POLITÉCNICO DO PORTO</a:t>
            </a:r>
            <a:br>
              <a:rPr lang="en-US" sz="1000" dirty="0">
                <a:solidFill>
                  <a:schemeClr val="bg1"/>
                </a:solidFill>
                <a:latin typeface="Porto Sans Light"/>
                <a:cs typeface="Porto Sans Light"/>
              </a:rPr>
            </a:br>
            <a:r>
              <a:rPr lang="en-US" sz="1000" dirty="0">
                <a:solidFill>
                  <a:srgbClr val="D13827"/>
                </a:solidFill>
                <a:latin typeface="Porto Sans"/>
                <a:cs typeface="Porto Sans"/>
              </a:rPr>
              <a:t>APOIO AO ESTUDANTE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521764" y="1230348"/>
            <a:ext cx="5054013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pt-BR" sz="1400" b="1" dirty="0">
                <a:latin typeface="Porto Sans"/>
                <a:cs typeface="Porto Sans"/>
              </a:rPr>
              <a:t>PROVEDOR DO ESTUDANTE</a:t>
            </a:r>
          </a:p>
          <a:p>
            <a:pPr algn="just">
              <a:lnSpc>
                <a:spcPct val="150000"/>
              </a:lnSpc>
            </a:pPr>
            <a:r>
              <a:rPr lang="pt-BR" sz="1400" dirty="0">
                <a:latin typeface="Porto Sans Light"/>
                <a:cs typeface="Porto Sans Light"/>
              </a:rPr>
              <a:t>A figura do Provedor tem como missão principal defender e promover os direitos e os interesses legítimos dos estudantes através de uma atuação independente, imparcial e confidencial.</a:t>
            </a:r>
          </a:p>
          <a:p>
            <a:pPr algn="just">
              <a:lnSpc>
                <a:spcPct val="150000"/>
              </a:lnSpc>
            </a:pPr>
            <a:endParaRPr lang="pt-BR" sz="1400" dirty="0">
              <a:latin typeface="Porto Sans Light"/>
              <a:cs typeface="Porto Sans Light"/>
            </a:endParaRPr>
          </a:p>
          <a:p>
            <a:pPr algn="just">
              <a:lnSpc>
                <a:spcPct val="150000"/>
              </a:lnSpc>
            </a:pPr>
            <a:r>
              <a:rPr lang="pt-BR" sz="1400" b="1" dirty="0">
                <a:latin typeface="Porto Sans"/>
                <a:cs typeface="Porto Sans"/>
              </a:rPr>
              <a:t>ASSOCIAÇÃO DE ESTUDANTES</a:t>
            </a:r>
          </a:p>
          <a:p>
            <a:pPr algn="just">
              <a:lnSpc>
                <a:spcPct val="150000"/>
              </a:lnSpc>
            </a:pPr>
            <a:r>
              <a:rPr lang="pt-BR" sz="1400" dirty="0">
                <a:latin typeface="Porto Sans Light"/>
                <a:cs typeface="Porto Sans Light"/>
              </a:rPr>
              <a:t>O associativismo estudantil é um canal permanentemente aberto à comunicação, partilha e trabalho, conceitos vitais à missão do P.PORTO.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521763" y="5423463"/>
            <a:ext cx="168403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i="1" dirty="0">
                <a:solidFill>
                  <a:srgbClr val="D13827"/>
                </a:solidFill>
                <a:latin typeface="Porto Serif"/>
                <a:cs typeface="Porto Serif"/>
              </a:rPr>
              <a:t>84,5%</a:t>
            </a:r>
          </a:p>
          <a:p>
            <a:pPr algn="ctr"/>
            <a:r>
              <a:rPr lang="en-US" sz="1100" dirty="0" err="1">
                <a:latin typeface="Porto Sans Light"/>
                <a:cs typeface="Porto Sans Light"/>
              </a:rPr>
              <a:t>Estudantes</a:t>
            </a:r>
            <a:r>
              <a:rPr lang="en-US" sz="1100" dirty="0">
                <a:latin typeface="Porto Sans Light"/>
                <a:cs typeface="Porto Sans Light"/>
              </a:rPr>
              <a:t> </a:t>
            </a:r>
            <a:r>
              <a:rPr lang="en-US" sz="1100" dirty="0" err="1">
                <a:latin typeface="Porto Sans Light"/>
                <a:cs typeface="Porto Sans Light"/>
              </a:rPr>
              <a:t>Empregados</a:t>
            </a:r>
            <a:r>
              <a:rPr lang="en-US" sz="1100" dirty="0">
                <a:latin typeface="Porto Sans Light"/>
                <a:cs typeface="Porto Sans Light"/>
              </a:rPr>
              <a:t> </a:t>
            </a:r>
            <a:r>
              <a:rPr lang="en-US" sz="1100" dirty="0" err="1">
                <a:latin typeface="Porto Sans Light"/>
                <a:cs typeface="Porto Sans Light"/>
              </a:rPr>
              <a:t>ou</a:t>
            </a:r>
            <a:endParaRPr lang="en-US" sz="1100" dirty="0">
              <a:latin typeface="Porto Sans Light"/>
              <a:cs typeface="Porto Sans Light"/>
            </a:endParaRPr>
          </a:p>
          <a:p>
            <a:pPr algn="ctr"/>
            <a:r>
              <a:rPr lang="en-US" sz="1100" dirty="0">
                <a:latin typeface="Porto Sans Light"/>
                <a:cs typeface="Porto Sans Light"/>
              </a:rPr>
              <a:t>a </a:t>
            </a:r>
            <a:r>
              <a:rPr lang="en-US" sz="1100" dirty="0" err="1">
                <a:latin typeface="Porto Sans Light"/>
                <a:cs typeface="Porto Sans Light"/>
              </a:rPr>
              <a:t>Estudar</a:t>
            </a:r>
            <a:r>
              <a:rPr lang="en-US" sz="1100" dirty="0">
                <a:latin typeface="Porto Sans Light"/>
                <a:cs typeface="Porto Sans Light"/>
              </a:rPr>
              <a:t> </a:t>
            </a:r>
            <a:r>
              <a:rPr lang="en-US" sz="1100" dirty="0" err="1">
                <a:latin typeface="Porto Sans Light"/>
                <a:cs typeface="Porto Sans Light"/>
              </a:rPr>
              <a:t>após</a:t>
            </a:r>
            <a:r>
              <a:rPr lang="en-US" sz="1100" dirty="0">
                <a:latin typeface="Porto Sans Light"/>
                <a:cs typeface="Porto Sans Light"/>
              </a:rPr>
              <a:t> </a:t>
            </a:r>
            <a:r>
              <a:rPr lang="en-US" sz="1100" dirty="0" err="1">
                <a:latin typeface="Porto Sans Light"/>
                <a:cs typeface="Porto Sans Light"/>
              </a:rPr>
              <a:t>Licenciatura</a:t>
            </a:r>
            <a:endParaRPr lang="en-US" sz="1100" dirty="0">
              <a:latin typeface="Porto Sans Light"/>
              <a:cs typeface="Porto Sans Light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589249" y="5423463"/>
            <a:ext cx="164284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i="1" dirty="0">
                <a:solidFill>
                  <a:srgbClr val="D13827"/>
                </a:solidFill>
                <a:latin typeface="Porto Serif"/>
                <a:cs typeface="Porto Serif"/>
              </a:rPr>
              <a:t>77,2%</a:t>
            </a:r>
          </a:p>
          <a:p>
            <a:pPr algn="ctr"/>
            <a:r>
              <a:rPr lang="en-US" sz="1100" dirty="0" err="1">
                <a:latin typeface="Porto Sans Light"/>
                <a:cs typeface="Porto Sans Light"/>
              </a:rPr>
              <a:t>Estudantes</a:t>
            </a:r>
            <a:r>
              <a:rPr lang="en-US" sz="1100" dirty="0">
                <a:latin typeface="Porto Sans Light"/>
                <a:cs typeface="Porto Sans Light"/>
              </a:rPr>
              <a:t> </a:t>
            </a:r>
            <a:r>
              <a:rPr lang="en-US" sz="1100" dirty="0" err="1">
                <a:latin typeface="Porto Sans Light"/>
                <a:cs typeface="Porto Sans Light"/>
              </a:rPr>
              <a:t>que</a:t>
            </a:r>
            <a:r>
              <a:rPr lang="en-US" sz="1100" dirty="0">
                <a:latin typeface="Porto Sans Light"/>
                <a:cs typeface="Porto Sans Light"/>
              </a:rPr>
              <a:t> </a:t>
            </a:r>
            <a:r>
              <a:rPr lang="en-US" sz="1100" dirty="0" err="1">
                <a:latin typeface="Porto Sans Light"/>
                <a:cs typeface="Porto Sans Light"/>
              </a:rPr>
              <a:t>Trabalham</a:t>
            </a:r>
            <a:endParaRPr lang="en-US" sz="1100" dirty="0">
              <a:latin typeface="Porto Sans Light"/>
              <a:cs typeface="Porto Sans Light"/>
            </a:endParaRPr>
          </a:p>
          <a:p>
            <a:pPr algn="ctr"/>
            <a:r>
              <a:rPr lang="en-US" sz="1100" dirty="0" err="1">
                <a:latin typeface="Porto Sans Light"/>
                <a:cs typeface="Porto Sans Light"/>
              </a:rPr>
              <a:t>na</a:t>
            </a:r>
            <a:r>
              <a:rPr lang="en-US" sz="1100" dirty="0">
                <a:latin typeface="Porto Sans Light"/>
                <a:cs typeface="Porto Sans Light"/>
              </a:rPr>
              <a:t> </a:t>
            </a:r>
            <a:r>
              <a:rPr lang="en-US" sz="1100" dirty="0" err="1">
                <a:latin typeface="Porto Sans Light"/>
                <a:cs typeface="Porto Sans Light"/>
              </a:rPr>
              <a:t>sua</a:t>
            </a:r>
            <a:r>
              <a:rPr lang="en-US" sz="1100" dirty="0">
                <a:latin typeface="Porto Sans Light"/>
                <a:cs typeface="Porto Sans Light"/>
              </a:rPr>
              <a:t> </a:t>
            </a:r>
            <a:r>
              <a:rPr lang="en-US" sz="1100" dirty="0" err="1">
                <a:latin typeface="Porto Sans Light"/>
                <a:cs typeface="Porto Sans Light"/>
              </a:rPr>
              <a:t>Área</a:t>
            </a:r>
            <a:r>
              <a:rPr lang="en-US" sz="1100" dirty="0">
                <a:latin typeface="Porto Sans Light"/>
                <a:cs typeface="Porto Sans Light"/>
              </a:rPr>
              <a:t> de </a:t>
            </a:r>
            <a:r>
              <a:rPr lang="en-US" sz="1100" dirty="0" err="1">
                <a:latin typeface="Porto Sans Light"/>
                <a:cs typeface="Porto Sans Light"/>
              </a:rPr>
              <a:t>Formação</a:t>
            </a:r>
            <a:endParaRPr lang="en-US" sz="1100" dirty="0">
              <a:latin typeface="Porto Sans Light"/>
              <a:cs typeface="Porto Sans Light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588088" y="5423463"/>
            <a:ext cx="204646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i="1" dirty="0">
                <a:solidFill>
                  <a:srgbClr val="D13827"/>
                </a:solidFill>
                <a:latin typeface="Porto Serif"/>
                <a:cs typeface="Porto Serif"/>
              </a:rPr>
              <a:t>1.322</a:t>
            </a:r>
          </a:p>
          <a:p>
            <a:pPr algn="ctr"/>
            <a:r>
              <a:rPr lang="en-US" sz="1100" dirty="0" err="1">
                <a:latin typeface="Porto Sans Light"/>
                <a:cs typeface="Porto Sans Light"/>
              </a:rPr>
              <a:t>Número</a:t>
            </a:r>
            <a:r>
              <a:rPr lang="en-US" sz="1100" dirty="0">
                <a:latin typeface="Porto Sans Light"/>
                <a:cs typeface="Porto Sans Light"/>
              </a:rPr>
              <a:t> de </a:t>
            </a:r>
            <a:r>
              <a:rPr lang="en-US" sz="1100" dirty="0" err="1">
                <a:latin typeface="Porto Sans Light"/>
                <a:cs typeface="Porto Sans Light"/>
              </a:rPr>
              <a:t>Utilizadores</a:t>
            </a:r>
            <a:r>
              <a:rPr lang="en-US" sz="1100" dirty="0">
                <a:latin typeface="Porto Sans Light"/>
                <a:cs typeface="Porto Sans Light"/>
              </a:rPr>
              <a:t> dos</a:t>
            </a:r>
          </a:p>
          <a:p>
            <a:pPr algn="ctr"/>
            <a:r>
              <a:rPr lang="en-US" sz="1100" dirty="0" err="1">
                <a:latin typeface="Porto Sans Light"/>
                <a:cs typeface="Porto Sans Light"/>
              </a:rPr>
              <a:t>Diferentes</a:t>
            </a:r>
            <a:r>
              <a:rPr lang="en-US" sz="1100" dirty="0">
                <a:latin typeface="Porto Sans Light"/>
                <a:cs typeface="Porto Sans Light"/>
              </a:rPr>
              <a:t> </a:t>
            </a:r>
            <a:r>
              <a:rPr lang="en-US" sz="1100" dirty="0" err="1">
                <a:latin typeface="Porto Sans Light"/>
                <a:cs typeface="Porto Sans Light"/>
              </a:rPr>
              <a:t>Serviços</a:t>
            </a:r>
            <a:r>
              <a:rPr lang="en-US" sz="1100" dirty="0">
                <a:latin typeface="Porto Sans Light"/>
                <a:cs typeface="Porto Sans Light"/>
              </a:rPr>
              <a:t> do GIAP</a:t>
            </a:r>
          </a:p>
        </p:txBody>
      </p:sp>
    </p:spTree>
    <p:extLst>
      <p:ext uri="{BB962C8B-B14F-4D97-AF65-F5344CB8AC3E}">
        <p14:creationId xmlns:p14="http://schemas.microsoft.com/office/powerpoint/2010/main" val="48362346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548105"/>
            <a:ext cx="9144000" cy="630989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>
                  <a:lumMod val="95000"/>
                </a:schemeClr>
              </a:solidFill>
            </a:endParaRPr>
          </a:p>
        </p:txBody>
      </p:sp>
      <p:pic>
        <p:nvPicPr>
          <p:cNvPr id="8" name="Picture 7" descr="capa.pn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44054" y="548104"/>
            <a:ext cx="3006811" cy="6309895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-6684" y="0"/>
            <a:ext cx="9150684" cy="548105"/>
          </a:xfrm>
          <a:prstGeom prst="rect">
            <a:avLst/>
          </a:prstGeom>
          <a:solidFill>
            <a:srgbClr val="1A171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5" name="Picture 4" descr="PPorto—branco—opaco-01.pn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52895" y="147933"/>
            <a:ext cx="1213313" cy="266489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454528" y="86907"/>
            <a:ext cx="326189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>
                <a:solidFill>
                  <a:schemeClr val="bg1"/>
                </a:solidFill>
                <a:latin typeface="Porto Sans Light"/>
                <a:cs typeface="Porto Sans Light"/>
              </a:rPr>
              <a:t>POLITÉCNICO DO PORTO</a:t>
            </a:r>
            <a:br>
              <a:rPr lang="en-US" sz="1000" dirty="0">
                <a:solidFill>
                  <a:schemeClr val="bg1"/>
                </a:solidFill>
                <a:latin typeface="Porto Sans Light"/>
                <a:cs typeface="Porto Sans Light"/>
              </a:rPr>
            </a:br>
            <a:endParaRPr lang="en-US" sz="1000" dirty="0">
              <a:solidFill>
                <a:srgbClr val="D13827"/>
              </a:solidFill>
              <a:latin typeface="Porto Sans"/>
              <a:cs typeface="Porto Sans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54528" y="5652319"/>
            <a:ext cx="1182005" cy="7478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en-US" sz="900" b="1" dirty="0">
                <a:latin typeface="Porto Sans"/>
                <a:cs typeface="Porto Sans"/>
              </a:rPr>
              <a:t>PRESIDÊNCIA</a:t>
            </a:r>
          </a:p>
          <a:p>
            <a:pPr>
              <a:lnSpc>
                <a:spcPct val="130000"/>
              </a:lnSpc>
            </a:pPr>
            <a:r>
              <a:rPr lang="en-US" sz="600" b="1" dirty="0">
                <a:latin typeface="Porto Sans"/>
                <a:cs typeface="Porto Sans"/>
              </a:rPr>
              <a:t>M</a:t>
            </a:r>
            <a:r>
              <a:rPr lang="en-US" sz="600" dirty="0">
                <a:latin typeface="Porto Sans Light"/>
                <a:cs typeface="Porto Sans Light"/>
              </a:rPr>
              <a:t> RUA DR. ROBERTO FRIAS, 712</a:t>
            </a:r>
          </a:p>
          <a:p>
            <a:pPr>
              <a:lnSpc>
                <a:spcPct val="130000"/>
              </a:lnSpc>
            </a:pPr>
            <a:r>
              <a:rPr lang="en-US" sz="600" dirty="0">
                <a:latin typeface="Porto Sans Light"/>
                <a:cs typeface="Porto Sans Light"/>
              </a:rPr>
              <a:t>4200-465 PORTO, PORTUGAL</a:t>
            </a:r>
          </a:p>
          <a:p>
            <a:pPr>
              <a:lnSpc>
                <a:spcPct val="130000"/>
              </a:lnSpc>
            </a:pPr>
            <a:r>
              <a:rPr lang="en-US" sz="600" b="1" dirty="0">
                <a:latin typeface="Porto Sans"/>
                <a:cs typeface="Porto Sans"/>
              </a:rPr>
              <a:t>T </a:t>
            </a:r>
            <a:r>
              <a:rPr lang="en-US" sz="600" dirty="0">
                <a:latin typeface="Porto Sans Light"/>
                <a:cs typeface="Porto Sans Light"/>
              </a:rPr>
              <a:t>225 571 000 </a:t>
            </a:r>
            <a:r>
              <a:rPr lang="en-US" sz="600" b="1" dirty="0">
                <a:latin typeface="Porto Sans"/>
                <a:cs typeface="Porto Sans"/>
              </a:rPr>
              <a:t>F</a:t>
            </a:r>
            <a:r>
              <a:rPr lang="en-US" sz="600" dirty="0">
                <a:latin typeface="Porto Sans Light"/>
                <a:cs typeface="Porto Sans Light"/>
              </a:rPr>
              <a:t> 225 020 772</a:t>
            </a:r>
          </a:p>
          <a:p>
            <a:pPr>
              <a:lnSpc>
                <a:spcPct val="130000"/>
              </a:lnSpc>
            </a:pPr>
            <a:r>
              <a:rPr lang="en-US" sz="600" b="1" dirty="0">
                <a:latin typeface="Porto Sans"/>
                <a:cs typeface="Porto Sans"/>
              </a:rPr>
              <a:t>E</a:t>
            </a:r>
            <a:r>
              <a:rPr lang="en-US" sz="600" dirty="0">
                <a:latin typeface="Porto Sans Light"/>
                <a:cs typeface="Porto Sans Light"/>
              </a:rPr>
              <a:t> IPP@IPP.PT </a:t>
            </a:r>
            <a:r>
              <a:rPr lang="en-US" sz="600" b="1" dirty="0">
                <a:latin typeface="Porto Sans"/>
                <a:cs typeface="Porto Sans"/>
              </a:rPr>
              <a:t>W</a:t>
            </a:r>
            <a:r>
              <a:rPr lang="en-US" sz="600" dirty="0">
                <a:latin typeface="Porto Sans Light"/>
                <a:cs typeface="Porto Sans Light"/>
              </a:rPr>
              <a:t> IPP.PT</a:t>
            </a:r>
          </a:p>
        </p:txBody>
      </p:sp>
    </p:spTree>
    <p:extLst>
      <p:ext uri="{BB962C8B-B14F-4D97-AF65-F5344CB8AC3E}">
        <p14:creationId xmlns:p14="http://schemas.microsoft.com/office/powerpoint/2010/main" val="183472328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548105"/>
            <a:ext cx="9144000" cy="630989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-6684" y="0"/>
            <a:ext cx="9150684" cy="548105"/>
          </a:xfrm>
          <a:prstGeom prst="rect">
            <a:avLst/>
          </a:prstGeom>
          <a:solidFill>
            <a:srgbClr val="1A171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5" name="Picture 4" descr="PPorto—branco—opaco-01.pn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52895" y="147933"/>
            <a:ext cx="1213313" cy="266489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454528" y="86907"/>
            <a:ext cx="326189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>
                <a:solidFill>
                  <a:schemeClr val="bg1"/>
                </a:solidFill>
                <a:latin typeface="Porto Sans Light"/>
                <a:cs typeface="Porto Sans Light"/>
              </a:rPr>
              <a:t>POLITÉCNICO DO PORTO</a:t>
            </a:r>
            <a:br>
              <a:rPr lang="en-US" sz="1000" dirty="0">
                <a:solidFill>
                  <a:schemeClr val="bg1"/>
                </a:solidFill>
                <a:latin typeface="Porto Sans Light"/>
                <a:cs typeface="Porto Sans Light"/>
              </a:rPr>
            </a:br>
            <a:r>
              <a:rPr lang="en-US" sz="1000" dirty="0">
                <a:solidFill>
                  <a:srgbClr val="D13827"/>
                </a:solidFill>
                <a:latin typeface="Porto Sans"/>
                <a:cs typeface="Porto Sans"/>
              </a:rPr>
              <a:t>CAMPUS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523874" y="5350641"/>
            <a:ext cx="693034" cy="7540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i="1" dirty="0">
                <a:solidFill>
                  <a:srgbClr val="D13827"/>
                </a:solidFill>
                <a:latin typeface="Porto Serif"/>
                <a:cs typeface="Porto Serif"/>
              </a:rPr>
              <a:t>5</a:t>
            </a:r>
          </a:p>
          <a:p>
            <a:pPr algn="ctr"/>
            <a:r>
              <a:rPr lang="en-US" sz="1100" dirty="0" err="1">
                <a:latin typeface="Porto Sans Light"/>
                <a:cs typeface="Porto Sans Light"/>
              </a:rPr>
              <a:t>Cidades</a:t>
            </a:r>
            <a:endParaRPr lang="en-US" sz="1100" dirty="0">
              <a:latin typeface="Porto Sans Light"/>
              <a:cs typeface="Porto Sans Light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629683" y="5350641"/>
            <a:ext cx="667344" cy="7540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i="1" dirty="0">
                <a:solidFill>
                  <a:srgbClr val="D13827"/>
                </a:solidFill>
                <a:latin typeface="Porto Serif"/>
                <a:cs typeface="Porto Serif"/>
              </a:rPr>
              <a:t>3</a:t>
            </a:r>
          </a:p>
          <a:p>
            <a:pPr algn="ctr"/>
            <a:r>
              <a:rPr lang="en-US" sz="1100" dirty="0" err="1">
                <a:latin typeface="Porto Sans Light"/>
                <a:cs typeface="Porto Sans Light"/>
              </a:rPr>
              <a:t>Campi</a:t>
            </a:r>
            <a:endParaRPr lang="en-US" sz="1200" dirty="0">
              <a:latin typeface="Porto Sans Light"/>
              <a:cs typeface="Porto Sans Light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709803" y="5350641"/>
            <a:ext cx="706576" cy="7540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i="1" dirty="0">
                <a:solidFill>
                  <a:srgbClr val="D13827"/>
                </a:solidFill>
                <a:latin typeface="Porto Serif"/>
                <a:cs typeface="Porto Serif"/>
              </a:rPr>
              <a:t>8</a:t>
            </a:r>
          </a:p>
          <a:p>
            <a:pPr algn="ctr"/>
            <a:r>
              <a:rPr lang="en-US" sz="1100" dirty="0" err="1">
                <a:latin typeface="Porto Sans Light"/>
                <a:cs typeface="Porto Sans Light"/>
              </a:rPr>
              <a:t>Escolas</a:t>
            </a:r>
            <a:endParaRPr lang="en-US" sz="1100" dirty="0">
              <a:latin typeface="Porto Sans Light"/>
              <a:cs typeface="Porto Sans Light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523874" y="1230348"/>
            <a:ext cx="4577516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i="1" dirty="0">
                <a:latin typeface="Porto Sans"/>
                <a:cs typeface="Porto Sans"/>
              </a:rPr>
              <a:t>CAMPUS</a:t>
            </a:r>
          </a:p>
          <a:p>
            <a:r>
              <a:rPr lang="pt-BR" baseline="30000" dirty="0">
                <a:latin typeface="Porto Sans Light"/>
                <a:cs typeface="Porto Sans Light"/>
              </a:rPr>
              <a:t> </a:t>
            </a:r>
          </a:p>
          <a:p>
            <a:pPr algn="just">
              <a:lnSpc>
                <a:spcPct val="150000"/>
              </a:lnSpc>
            </a:pPr>
            <a:r>
              <a:rPr lang="pt-BR" sz="1400" dirty="0">
                <a:latin typeface="Porto Sans Light"/>
                <a:cs typeface="Porto Sans Light"/>
              </a:rPr>
              <a:t>Distribuídas por uma área extensa e geograficamente diferenciada, que vai do Litoral Norte ao interior da região, as oito Escolas do P.PORTO localizam-se em três Campi.</a:t>
            </a:r>
          </a:p>
          <a:p>
            <a:pPr algn="just">
              <a:lnSpc>
                <a:spcPct val="150000"/>
              </a:lnSpc>
            </a:pPr>
            <a:r>
              <a:rPr lang="pt-BR" sz="1400" dirty="0">
                <a:latin typeface="Porto Sans Light"/>
                <a:cs typeface="Porto Sans Light"/>
              </a:rPr>
              <a:t>O </a:t>
            </a:r>
            <a:r>
              <a:rPr lang="pt-BR" sz="1400" b="1" dirty="0">
                <a:latin typeface="Porto Sans"/>
                <a:cs typeface="Porto Sans"/>
              </a:rPr>
              <a:t>Campus 1</a:t>
            </a:r>
            <a:r>
              <a:rPr lang="pt-BR" sz="1400" dirty="0">
                <a:latin typeface="Porto Sans Light"/>
                <a:cs typeface="Porto Sans Light"/>
              </a:rPr>
              <a:t>, do Porto, divide-se entre a Asprela, no extremo norte do concelho, e a Baixa do Porto. </a:t>
            </a:r>
          </a:p>
          <a:p>
            <a:pPr algn="just">
              <a:lnSpc>
                <a:spcPct val="150000"/>
              </a:lnSpc>
            </a:pPr>
            <a:r>
              <a:rPr lang="pt-BR" sz="1400" b="1" dirty="0">
                <a:latin typeface="Porto Sans"/>
                <a:cs typeface="Porto Sans"/>
              </a:rPr>
              <a:t>Campus 2</a:t>
            </a:r>
            <a:r>
              <a:rPr lang="pt-BR" sz="1400" dirty="0">
                <a:latin typeface="Porto Sans Light"/>
                <a:cs typeface="Porto Sans Light"/>
              </a:rPr>
              <a:t>, localizado na linha fronteiriça da Póvoa de </a:t>
            </a:r>
            <a:r>
              <a:rPr lang="pt-BR" sz="1400" dirty="0" err="1">
                <a:latin typeface="Porto Sans Light"/>
                <a:cs typeface="Porto Sans Light"/>
              </a:rPr>
              <a:t>Varzim</a:t>
            </a:r>
            <a:r>
              <a:rPr lang="pt-BR" sz="1400" dirty="0">
                <a:latin typeface="Porto Sans Light"/>
                <a:cs typeface="Porto Sans Light"/>
              </a:rPr>
              <a:t> e Vila do Conde oferece infraestruturas modernas e inovadoras.</a:t>
            </a:r>
          </a:p>
          <a:p>
            <a:pPr algn="just">
              <a:lnSpc>
                <a:spcPct val="150000"/>
              </a:lnSpc>
            </a:pPr>
            <a:r>
              <a:rPr lang="pt-BR" sz="1400" dirty="0">
                <a:latin typeface="Porto Sans Light"/>
                <a:cs typeface="Porto Sans Light"/>
              </a:rPr>
              <a:t>O Tâmega e Sousa acolhe o </a:t>
            </a:r>
            <a:r>
              <a:rPr lang="pt-BR" sz="1400" b="1" dirty="0">
                <a:latin typeface="Porto Sans"/>
                <a:cs typeface="Porto Sans"/>
              </a:rPr>
              <a:t>Campus 3</a:t>
            </a:r>
            <a:r>
              <a:rPr lang="pt-BR" sz="1400" dirty="0">
                <a:latin typeface="Porto Sans Light"/>
                <a:cs typeface="Porto Sans Light"/>
              </a:rPr>
              <a:t>, palco da perfeita sinergia entre a oferta formativa e o tecido empresarial da região, diverso e predominantemente industrial.</a:t>
            </a:r>
          </a:p>
        </p:txBody>
      </p:sp>
      <p:pic>
        <p:nvPicPr>
          <p:cNvPr id="7" name="Picture 6" descr="mapa_novoaa-02.pn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79203" y="1454232"/>
            <a:ext cx="6255042" cy="39968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500231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-6684" y="0"/>
            <a:ext cx="9150684" cy="548105"/>
          </a:xfrm>
          <a:prstGeom prst="rect">
            <a:avLst/>
          </a:prstGeom>
          <a:solidFill>
            <a:srgbClr val="1A171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0" y="548105"/>
            <a:ext cx="9144000" cy="630989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>
                  <a:lumMod val="95000"/>
                </a:schemeClr>
              </a:solidFill>
            </a:endParaRPr>
          </a:p>
        </p:txBody>
      </p:sp>
      <p:pic>
        <p:nvPicPr>
          <p:cNvPr id="5" name="Picture 4" descr="PPorto—branco—opaco-01.pn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52895" y="147933"/>
            <a:ext cx="1213313" cy="266489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454528" y="86907"/>
            <a:ext cx="326189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>
                <a:solidFill>
                  <a:schemeClr val="bg1"/>
                </a:solidFill>
                <a:latin typeface="Porto Sans Light"/>
                <a:cs typeface="Porto Sans Light"/>
              </a:rPr>
              <a:t>POLITÉCNICO DO PORTO</a:t>
            </a:r>
            <a:br>
              <a:rPr lang="en-US" sz="1000" dirty="0">
                <a:solidFill>
                  <a:schemeClr val="bg1"/>
                </a:solidFill>
                <a:latin typeface="Porto Sans Light"/>
                <a:cs typeface="Porto Sans Light"/>
              </a:rPr>
            </a:br>
            <a:r>
              <a:rPr lang="en-US" sz="1000" dirty="0">
                <a:solidFill>
                  <a:srgbClr val="D13827"/>
                </a:solidFill>
                <a:latin typeface="Porto Sans"/>
                <a:cs typeface="Porto Sans"/>
              </a:rPr>
              <a:t>ENSINO E FORMAÇÃO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23875" y="1230348"/>
            <a:ext cx="5361286" cy="43858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i="1" dirty="0">
                <a:latin typeface="Porto Sans"/>
                <a:cs typeface="Porto Sans"/>
              </a:rPr>
              <a:t>ENSINO E FORMAÇÃO</a:t>
            </a:r>
          </a:p>
          <a:p>
            <a:r>
              <a:rPr lang="pt-BR" baseline="30000" dirty="0">
                <a:latin typeface="Porto Sans Light"/>
                <a:cs typeface="Porto Sans Light"/>
              </a:rPr>
              <a:t> </a:t>
            </a:r>
          </a:p>
          <a:p>
            <a:pPr algn="just">
              <a:lnSpc>
                <a:spcPct val="150000"/>
              </a:lnSpc>
            </a:pPr>
            <a:r>
              <a:rPr lang="pt-BR" sz="1400" dirty="0">
                <a:latin typeface="Porto Sans Light"/>
                <a:cs typeface="Porto Sans Light"/>
              </a:rPr>
              <a:t>O P.PORTO apresenta um leque de licenciaturas, mestrados e outros cursos de especialização em áreas que abrangem um vasto espectro do saber. </a:t>
            </a:r>
          </a:p>
          <a:p>
            <a:pPr algn="just">
              <a:lnSpc>
                <a:spcPct val="150000"/>
              </a:lnSpc>
            </a:pPr>
            <a:r>
              <a:rPr lang="pt-BR" sz="1400" dirty="0">
                <a:latin typeface="Porto Sans Light"/>
                <a:cs typeface="Porto Sans Light"/>
              </a:rPr>
              <a:t>É uma oferta formativa exemplar, de vocação profissionalizante, orientada para a aquisição de competências fundamentais ao exercício profissional e articulado com as exigências da inovação e competitividade. A nossa identidade traduz-se na transversalidade da oferta formativa, nos estudantes que atraímos em primeira e segunda preferências, num corpo docente altamente qualificado, na nossa dimensão internacional.</a:t>
            </a:r>
            <a:endParaRPr lang="pt-BR" sz="1600" i="1" dirty="0">
              <a:latin typeface="Porto Serif"/>
              <a:cs typeface="Porto Serif"/>
            </a:endParaRPr>
          </a:p>
          <a:p>
            <a:pPr>
              <a:lnSpc>
                <a:spcPct val="150000"/>
              </a:lnSpc>
            </a:pPr>
            <a:r>
              <a:rPr lang="pt-BR" i="1" dirty="0">
                <a:latin typeface="Porto Serif"/>
                <a:cs typeface="Porto Serif"/>
              </a:rPr>
              <a:t>Valorizamos a criação de ambientes formativos pragmáticos e tecnologicamente inovadores, promovendo um quotidiano desafiante e criativo.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523874" y="5788814"/>
            <a:ext cx="1145153" cy="6924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i="1" dirty="0">
                <a:solidFill>
                  <a:srgbClr val="D13827"/>
                </a:solidFill>
                <a:latin typeface="Porto Serif"/>
                <a:cs typeface="Porto Serif"/>
              </a:rPr>
              <a:t>3.010</a:t>
            </a:r>
          </a:p>
          <a:p>
            <a:pPr algn="ctr"/>
            <a:r>
              <a:rPr lang="en-US" sz="1100" dirty="0" err="1">
                <a:latin typeface="Porto Sans Light"/>
                <a:cs typeface="Porto Sans Light"/>
              </a:rPr>
              <a:t>Vagas</a:t>
            </a:r>
            <a:endParaRPr lang="en-US" sz="1100" dirty="0">
              <a:latin typeface="Porto Sans Light"/>
              <a:cs typeface="Porto Sans Light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292679" y="5724872"/>
            <a:ext cx="1423743" cy="7540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i="1" dirty="0">
                <a:solidFill>
                  <a:srgbClr val="D13827"/>
                </a:solidFill>
                <a:latin typeface="Porto Serif"/>
                <a:cs typeface="Porto Serif"/>
              </a:rPr>
              <a:t>16.250</a:t>
            </a:r>
            <a:r>
              <a:rPr lang="en-US" sz="3200" b="1" i="1" dirty="0">
                <a:solidFill>
                  <a:srgbClr val="D13827"/>
                </a:solidFill>
                <a:latin typeface="Porto Serif"/>
                <a:cs typeface="Porto Serif"/>
              </a:rPr>
              <a:t> </a:t>
            </a:r>
            <a:r>
              <a:rPr lang="en-US" sz="1100" dirty="0" err="1">
                <a:latin typeface="Porto Sans Light"/>
                <a:cs typeface="Porto Sans Light"/>
              </a:rPr>
              <a:t>Candidaturas</a:t>
            </a:r>
            <a:endParaRPr lang="en-US" sz="1100" dirty="0">
              <a:latin typeface="Porto Sans Light"/>
              <a:cs typeface="Porto Sans Light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108658" y="5769459"/>
            <a:ext cx="1636295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i="1" dirty="0">
                <a:solidFill>
                  <a:srgbClr val="D13827"/>
                </a:solidFill>
                <a:latin typeface="Porto Serif"/>
                <a:cs typeface="Porto Serif"/>
              </a:rPr>
              <a:t>99,7%</a:t>
            </a:r>
          </a:p>
          <a:p>
            <a:pPr algn="ctr"/>
            <a:r>
              <a:rPr lang="en-US" sz="1100" dirty="0" err="1">
                <a:latin typeface="Porto Sans Light"/>
                <a:cs typeface="Porto Sans Light"/>
              </a:rPr>
              <a:t>Preenchimento</a:t>
            </a:r>
            <a:r>
              <a:rPr lang="en-US" sz="1100" dirty="0">
                <a:latin typeface="Porto Sans Light"/>
                <a:cs typeface="Porto Sans Light"/>
              </a:rPr>
              <a:t> de </a:t>
            </a:r>
          </a:p>
          <a:p>
            <a:pPr algn="ctr"/>
            <a:r>
              <a:rPr lang="en-US" sz="1100" dirty="0" err="1">
                <a:latin typeface="Porto Sans Light"/>
                <a:cs typeface="Porto Sans Light"/>
              </a:rPr>
              <a:t>Vagas</a:t>
            </a:r>
            <a:r>
              <a:rPr lang="en-US" sz="1100" dirty="0">
                <a:latin typeface="Porto Sans Light"/>
                <a:cs typeface="Porto Sans Light"/>
              </a:rPr>
              <a:t> </a:t>
            </a:r>
            <a:r>
              <a:rPr lang="en-US" sz="1100" dirty="0" err="1">
                <a:latin typeface="Porto Sans Light"/>
                <a:cs typeface="Porto Sans Light"/>
              </a:rPr>
              <a:t>Iniciais</a:t>
            </a:r>
            <a:endParaRPr lang="en-US" sz="1100" dirty="0">
              <a:latin typeface="Porto Sans Light"/>
              <a:cs typeface="Porto Sans Light"/>
            </a:endParaRPr>
          </a:p>
        </p:txBody>
      </p:sp>
      <p:pic>
        <p:nvPicPr>
          <p:cNvPr id="7" name="Imagem 6"/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137189" y="548103"/>
            <a:ext cx="3006811" cy="63081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259893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-6684" y="0"/>
            <a:ext cx="9150684" cy="548105"/>
          </a:xfrm>
          <a:prstGeom prst="rect">
            <a:avLst/>
          </a:prstGeom>
          <a:solidFill>
            <a:srgbClr val="1A171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0" y="548105"/>
            <a:ext cx="9144000" cy="630989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>
                  <a:lumMod val="95000"/>
                </a:schemeClr>
              </a:solidFill>
            </a:endParaRPr>
          </a:p>
        </p:txBody>
      </p:sp>
      <p:pic>
        <p:nvPicPr>
          <p:cNvPr id="5" name="Picture 4" descr="PPorto—branco—opaco-01.pn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52895" y="147933"/>
            <a:ext cx="1213313" cy="266489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454528" y="86907"/>
            <a:ext cx="326189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>
                <a:solidFill>
                  <a:schemeClr val="bg1"/>
                </a:solidFill>
                <a:latin typeface="Porto Sans Light"/>
                <a:cs typeface="Porto Sans Light"/>
              </a:rPr>
              <a:t>POLITÉCNICO DO PORTO</a:t>
            </a:r>
            <a:br>
              <a:rPr lang="en-US" sz="1000" dirty="0">
                <a:solidFill>
                  <a:schemeClr val="bg1"/>
                </a:solidFill>
                <a:latin typeface="Porto Sans Light"/>
                <a:cs typeface="Porto Sans Light"/>
              </a:rPr>
            </a:br>
            <a:r>
              <a:rPr lang="en-US" sz="1000" dirty="0">
                <a:solidFill>
                  <a:srgbClr val="D13827"/>
                </a:solidFill>
                <a:latin typeface="Porto Sans"/>
                <a:cs typeface="Porto Sans"/>
              </a:rPr>
              <a:t>ESCOLAS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23875" y="1230348"/>
            <a:ext cx="5256342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i="1" dirty="0">
                <a:latin typeface="Porto Sans"/>
                <a:cs typeface="Porto Sans"/>
              </a:rPr>
              <a:t>ESCOLAS</a:t>
            </a:r>
          </a:p>
          <a:p>
            <a:r>
              <a:rPr lang="pt-BR" baseline="30000" dirty="0">
                <a:latin typeface="Porto Sans Light"/>
                <a:cs typeface="Porto Sans Light"/>
              </a:rPr>
              <a:t> </a:t>
            </a:r>
          </a:p>
          <a:p>
            <a:pPr algn="just">
              <a:lnSpc>
                <a:spcPct val="150000"/>
              </a:lnSpc>
            </a:pPr>
            <a:r>
              <a:rPr lang="pt-BR" sz="1400" dirty="0">
                <a:latin typeface="Porto Sans Light"/>
                <a:cs typeface="Porto Sans Light"/>
              </a:rPr>
              <a:t>O P.PORTO apresenta um portfólio formativo adequado às expectativas de cada um, às necessidades sociais, do mercado de trabalho e em sintonia com a evolução científica, tecnológica e cultural. Este leque abrange sete clusters, em oito Escolas, distribuídas por três campi.</a:t>
            </a:r>
          </a:p>
        </p:txBody>
      </p:sp>
      <p:pic>
        <p:nvPicPr>
          <p:cNvPr id="8" name="Imagem 7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137189" y="544800"/>
            <a:ext cx="3006811" cy="6316505"/>
          </a:xfrm>
          <a:prstGeom prst="rect">
            <a:avLst/>
          </a:prstGeom>
        </p:spPr>
      </p:pic>
      <p:sp>
        <p:nvSpPr>
          <p:cNvPr id="9" name="TextBox 5"/>
          <p:cNvSpPr txBox="1"/>
          <p:nvPr/>
        </p:nvSpPr>
        <p:spPr>
          <a:xfrm>
            <a:off x="3409866" y="3213177"/>
            <a:ext cx="2605923" cy="10187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Arial" charset="0"/>
              <a:buChar char="•"/>
            </a:pPr>
            <a:r>
              <a:rPr lang="pt-BR" sz="1400" i="1" dirty="0">
                <a:latin typeface="Porto Serif"/>
                <a:cs typeface="Porto Serif"/>
              </a:rPr>
              <a:t>Hotelaria e Turismo</a:t>
            </a:r>
          </a:p>
          <a:p>
            <a:pPr marL="285750" indent="-285750">
              <a:lnSpc>
                <a:spcPct val="150000"/>
              </a:lnSpc>
              <a:buFont typeface="Arial" charset="0"/>
              <a:buChar char="•"/>
            </a:pPr>
            <a:r>
              <a:rPr lang="pt-BR" sz="1400" i="1" dirty="0">
                <a:latin typeface="Porto Serif"/>
                <a:cs typeface="Porto Serif"/>
              </a:rPr>
              <a:t>Media Artes e Design </a:t>
            </a:r>
          </a:p>
          <a:p>
            <a:pPr marL="285750" indent="-285750">
              <a:lnSpc>
                <a:spcPct val="150000"/>
              </a:lnSpc>
              <a:buFont typeface="Arial" charset="0"/>
              <a:buChar char="•"/>
            </a:pPr>
            <a:r>
              <a:rPr lang="pt-BR" sz="1400" i="1" dirty="0">
                <a:latin typeface="Porto Serif"/>
                <a:cs typeface="Porto Serif"/>
              </a:rPr>
              <a:t>Saúde</a:t>
            </a:r>
          </a:p>
        </p:txBody>
      </p:sp>
      <p:sp>
        <p:nvSpPr>
          <p:cNvPr id="10" name="TextBox 5"/>
          <p:cNvSpPr txBox="1"/>
          <p:nvPr/>
        </p:nvSpPr>
        <p:spPr>
          <a:xfrm>
            <a:off x="591039" y="3213177"/>
            <a:ext cx="2887806" cy="13419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Arial" charset="0"/>
              <a:buChar char="•"/>
            </a:pPr>
            <a:r>
              <a:rPr lang="pt-BR" sz="1400" i="1" dirty="0">
                <a:latin typeface="Porto Serif"/>
                <a:cs typeface="Porto Serif"/>
              </a:rPr>
              <a:t>Artes</a:t>
            </a:r>
          </a:p>
          <a:p>
            <a:pPr marL="285750" indent="-285750">
              <a:lnSpc>
                <a:spcPct val="150000"/>
              </a:lnSpc>
              <a:buFont typeface="Arial" charset="0"/>
              <a:buChar char="•"/>
            </a:pPr>
            <a:r>
              <a:rPr lang="pt-BR" sz="1400" i="1" dirty="0">
                <a:latin typeface="Porto Serif"/>
                <a:cs typeface="Porto Serif"/>
              </a:rPr>
              <a:t>Ciências Empresariais</a:t>
            </a:r>
          </a:p>
          <a:p>
            <a:pPr marL="285750" indent="-285750">
              <a:lnSpc>
                <a:spcPct val="150000"/>
              </a:lnSpc>
              <a:buFont typeface="Arial" charset="0"/>
              <a:buChar char="•"/>
            </a:pPr>
            <a:r>
              <a:rPr lang="pt-BR" sz="1400" i="1" dirty="0">
                <a:latin typeface="Porto Serif"/>
                <a:cs typeface="Porto Serif"/>
              </a:rPr>
              <a:t>Educação e Desporto</a:t>
            </a:r>
          </a:p>
          <a:p>
            <a:pPr marL="285750" indent="-285750">
              <a:lnSpc>
                <a:spcPct val="150000"/>
              </a:lnSpc>
              <a:buFont typeface="Arial" charset="0"/>
              <a:buChar char="•"/>
            </a:pPr>
            <a:r>
              <a:rPr lang="pt-BR" sz="1400" i="1" dirty="0">
                <a:latin typeface="Porto Serif"/>
                <a:cs typeface="Porto Serif"/>
              </a:rPr>
              <a:t>Engenharia e Tecnologia</a:t>
            </a:r>
          </a:p>
        </p:txBody>
      </p:sp>
    </p:spTree>
    <p:extLst>
      <p:ext uri="{BB962C8B-B14F-4D97-AF65-F5344CB8AC3E}">
        <p14:creationId xmlns:p14="http://schemas.microsoft.com/office/powerpoint/2010/main" val="399703908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-6684" y="0"/>
            <a:ext cx="9150684" cy="548105"/>
          </a:xfrm>
          <a:prstGeom prst="rect">
            <a:avLst/>
          </a:prstGeom>
          <a:solidFill>
            <a:srgbClr val="1A171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0" y="548105"/>
            <a:ext cx="9144000" cy="630989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>
                  <a:lumMod val="95000"/>
                </a:schemeClr>
              </a:solidFill>
            </a:endParaRPr>
          </a:p>
        </p:txBody>
      </p:sp>
      <p:pic>
        <p:nvPicPr>
          <p:cNvPr id="5" name="Picture 4" descr="PPorto—branco—opaco-01.pn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52895" y="147933"/>
            <a:ext cx="1213313" cy="266489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454528" y="86907"/>
            <a:ext cx="326189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>
                <a:solidFill>
                  <a:schemeClr val="bg1"/>
                </a:solidFill>
                <a:latin typeface="Porto Sans Light"/>
                <a:cs typeface="Porto Sans Light"/>
              </a:rPr>
              <a:t>POLITÉCNICO DO PORTO</a:t>
            </a:r>
            <a:br>
              <a:rPr lang="en-US" sz="1000" dirty="0">
                <a:solidFill>
                  <a:schemeClr val="bg1"/>
                </a:solidFill>
                <a:latin typeface="Porto Sans Light"/>
                <a:cs typeface="Porto Sans Light"/>
              </a:rPr>
            </a:br>
            <a:r>
              <a:rPr lang="en-US" sz="1000" dirty="0">
                <a:solidFill>
                  <a:srgbClr val="D13827"/>
                </a:solidFill>
                <a:latin typeface="Porto Sans"/>
                <a:cs typeface="Porto Sans"/>
              </a:rPr>
              <a:t>INSTITUTO SUPERIOR DE ENGENHARIA DO PORTO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23875" y="1230348"/>
            <a:ext cx="5175656" cy="30008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i="1" dirty="0">
                <a:latin typeface="Porto Sans"/>
                <a:cs typeface="Porto Sans"/>
              </a:rPr>
              <a:t>ISEP</a:t>
            </a:r>
          </a:p>
          <a:p>
            <a:r>
              <a:rPr lang="pt-BR" baseline="30000" dirty="0">
                <a:latin typeface="Porto Sans Light"/>
                <a:cs typeface="Porto Sans Light"/>
              </a:rPr>
              <a:t> </a:t>
            </a:r>
          </a:p>
          <a:p>
            <a:pPr algn="just">
              <a:lnSpc>
                <a:spcPct val="150000"/>
              </a:lnSpc>
            </a:pPr>
            <a:r>
              <a:rPr lang="pt-BR" sz="1400" dirty="0">
                <a:latin typeface="Porto Sans Light"/>
                <a:cs typeface="Porto Sans Light"/>
              </a:rPr>
              <a:t>O Instituto Superior de Engenharia do Porto é, desde 1852, uma marca de sucesso no ensino e inovação das engenharias. Ancorada num modelo educativo de saber aplicado, segue as boas práticas internacionais da certificação de qualidade europeia, privilegiando o desenvolvimento de projetos académicos junto de empresas e grupos de investigação.</a:t>
            </a:r>
            <a:endParaRPr lang="pt-BR" sz="900" i="1" dirty="0">
              <a:latin typeface="Porto Serif"/>
              <a:cs typeface="Porto Serif"/>
            </a:endParaRPr>
          </a:p>
          <a:p>
            <a:pPr>
              <a:lnSpc>
                <a:spcPct val="150000"/>
              </a:lnSpc>
            </a:pPr>
            <a:r>
              <a:rPr lang="pt-BR" i="1" dirty="0">
                <a:latin typeface="Porto Serif"/>
                <a:cs typeface="Porto Serif"/>
              </a:rPr>
              <a:t>Tradição e inovação na Escola de Engenharia com mais cursos certificados no espaço ibérico.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523875" y="5355677"/>
            <a:ext cx="1313343" cy="7540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i="1" dirty="0">
                <a:solidFill>
                  <a:srgbClr val="D13827"/>
                </a:solidFill>
                <a:latin typeface="Porto Serif"/>
                <a:cs typeface="Porto Serif"/>
              </a:rPr>
              <a:t>6.461</a:t>
            </a:r>
          </a:p>
          <a:p>
            <a:pPr algn="ctr"/>
            <a:r>
              <a:rPr lang="en-US" sz="1100" dirty="0" err="1">
                <a:latin typeface="Porto Sans Light"/>
                <a:cs typeface="Porto Sans Light"/>
              </a:rPr>
              <a:t>Estudantes</a:t>
            </a:r>
            <a:endParaRPr lang="en-US" sz="1100" dirty="0">
              <a:latin typeface="Porto Sans Light"/>
              <a:cs typeface="Porto Sans Light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592646" y="5355677"/>
            <a:ext cx="990813" cy="7540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i="1" dirty="0">
                <a:solidFill>
                  <a:srgbClr val="D13827"/>
                </a:solidFill>
                <a:latin typeface="Porto Serif"/>
                <a:cs typeface="Porto Serif"/>
              </a:rPr>
              <a:t>437</a:t>
            </a:r>
          </a:p>
          <a:p>
            <a:pPr algn="ctr"/>
            <a:r>
              <a:rPr lang="en-US" sz="1100" dirty="0" err="1">
                <a:latin typeface="Porto Sans Light"/>
                <a:cs typeface="Porto Sans Light"/>
              </a:rPr>
              <a:t>Docentes</a:t>
            </a:r>
            <a:endParaRPr lang="en-US" sz="1100" dirty="0">
              <a:latin typeface="Porto Sans Light"/>
              <a:cs typeface="Porto Sans Light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23875" y="4478051"/>
            <a:ext cx="1903630" cy="5678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en-US" sz="600" b="1" dirty="0">
                <a:latin typeface="Porto Sans"/>
                <a:cs typeface="Porto Sans"/>
              </a:rPr>
              <a:t>M</a:t>
            </a:r>
            <a:r>
              <a:rPr lang="en-US" sz="600" dirty="0">
                <a:latin typeface="Porto Sans Light"/>
                <a:cs typeface="Porto Sans Light"/>
              </a:rPr>
              <a:t> RUA DR. BERNARDINO DE ALMEIDA, 431</a:t>
            </a:r>
          </a:p>
          <a:p>
            <a:pPr>
              <a:lnSpc>
                <a:spcPct val="130000"/>
              </a:lnSpc>
            </a:pPr>
            <a:r>
              <a:rPr lang="en-US" sz="600" dirty="0">
                <a:latin typeface="Porto Sans Light"/>
                <a:cs typeface="Porto Sans Light"/>
              </a:rPr>
              <a:t>4249-015 PORTO, PORTUGAL</a:t>
            </a:r>
          </a:p>
          <a:p>
            <a:pPr>
              <a:lnSpc>
                <a:spcPct val="130000"/>
              </a:lnSpc>
            </a:pPr>
            <a:r>
              <a:rPr lang="en-US" sz="600" b="1" dirty="0">
                <a:latin typeface="Porto Sans"/>
                <a:cs typeface="Porto Sans"/>
              </a:rPr>
              <a:t>T </a:t>
            </a:r>
            <a:r>
              <a:rPr lang="en-US" sz="600" dirty="0">
                <a:latin typeface="Porto Sans Light"/>
                <a:cs typeface="Porto Sans Light"/>
              </a:rPr>
              <a:t>228 340 500 </a:t>
            </a:r>
            <a:r>
              <a:rPr lang="en-US" sz="600" b="1" dirty="0">
                <a:latin typeface="Porto Sans"/>
                <a:cs typeface="Porto Sans"/>
              </a:rPr>
              <a:t>F</a:t>
            </a:r>
            <a:r>
              <a:rPr lang="en-US" sz="600" dirty="0">
                <a:latin typeface="Porto Sans Light"/>
                <a:cs typeface="Porto Sans Light"/>
              </a:rPr>
              <a:t> 228 321 159</a:t>
            </a:r>
          </a:p>
          <a:p>
            <a:pPr>
              <a:lnSpc>
                <a:spcPct val="130000"/>
              </a:lnSpc>
            </a:pPr>
            <a:r>
              <a:rPr lang="en-US" sz="600" b="1" dirty="0">
                <a:latin typeface="Porto Sans"/>
                <a:cs typeface="Porto Sans"/>
              </a:rPr>
              <a:t>E</a:t>
            </a:r>
            <a:r>
              <a:rPr lang="en-US" sz="600" dirty="0">
                <a:latin typeface="Porto Sans Light"/>
                <a:cs typeface="Porto Sans Light"/>
              </a:rPr>
              <a:t> MAIL@ISEP.IPP.PT </a:t>
            </a:r>
            <a:r>
              <a:rPr lang="en-US" sz="600" b="1" dirty="0">
                <a:latin typeface="Porto Sans"/>
                <a:cs typeface="Porto Sans"/>
              </a:rPr>
              <a:t>W</a:t>
            </a:r>
            <a:r>
              <a:rPr lang="en-US" sz="600" dirty="0">
                <a:latin typeface="Porto Sans Light"/>
                <a:cs typeface="Porto Sans Light"/>
              </a:rPr>
              <a:t> ISEP.IPP.PT</a:t>
            </a:r>
          </a:p>
        </p:txBody>
      </p:sp>
      <p:pic>
        <p:nvPicPr>
          <p:cNvPr id="7" name="Imagem 6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137189" y="548105"/>
            <a:ext cx="3006811" cy="63766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413898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548105"/>
            <a:ext cx="9144000" cy="630989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-6684" y="0"/>
            <a:ext cx="9150684" cy="548105"/>
          </a:xfrm>
          <a:prstGeom prst="rect">
            <a:avLst/>
          </a:prstGeom>
          <a:solidFill>
            <a:srgbClr val="1A171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5" name="Picture 4" descr="PPorto—branco—opaco-01.pn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52895" y="147933"/>
            <a:ext cx="1213313" cy="266489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454527" y="86907"/>
            <a:ext cx="457055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>
                <a:solidFill>
                  <a:schemeClr val="bg1"/>
                </a:solidFill>
                <a:latin typeface="Porto Sans Light"/>
                <a:cs typeface="Porto Sans Light"/>
              </a:rPr>
              <a:t>POLITÉCNICO DO PORTO</a:t>
            </a:r>
            <a:br>
              <a:rPr lang="en-US" sz="1000" dirty="0">
                <a:solidFill>
                  <a:schemeClr val="bg1"/>
                </a:solidFill>
                <a:latin typeface="Porto Sans Light"/>
                <a:cs typeface="Porto Sans Light"/>
              </a:rPr>
            </a:br>
            <a:r>
              <a:rPr lang="en-US" sz="1000" dirty="0">
                <a:solidFill>
                  <a:srgbClr val="D13827"/>
                </a:solidFill>
                <a:latin typeface="Porto Sans"/>
                <a:cs typeface="Porto Sans"/>
              </a:rPr>
              <a:t>INSTITUTO SUPERIOR DE CONTABILIDADE E ADMINISTRAÇÃO DO PORTO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23875" y="1230348"/>
            <a:ext cx="5064126" cy="33855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i="1" dirty="0">
                <a:latin typeface="Porto Sans"/>
                <a:cs typeface="Porto Sans"/>
              </a:rPr>
              <a:t>ISCAP</a:t>
            </a:r>
            <a:endParaRPr lang="pt-BR" baseline="30000" dirty="0">
              <a:latin typeface="Porto Sans Light"/>
              <a:cs typeface="Porto Sans Light"/>
            </a:endParaRPr>
          </a:p>
          <a:p>
            <a:endParaRPr lang="pt-BR" sz="1600" dirty="0">
              <a:latin typeface="Porto Sans Light"/>
              <a:cs typeface="Porto Sans Light"/>
            </a:endParaRPr>
          </a:p>
          <a:p>
            <a:pPr algn="just">
              <a:lnSpc>
                <a:spcPct val="150000"/>
              </a:lnSpc>
            </a:pPr>
            <a:r>
              <a:rPr lang="pt-BR" sz="1400" dirty="0">
                <a:latin typeface="Porto Sans Light"/>
                <a:cs typeface="Porto Sans Light"/>
              </a:rPr>
              <a:t>O Instituto Superior de Contabilidade e Administração do Porto, com raízes desde 1886, está fortemente vocacionada para a criação de uma interface e pensamento estratégico entre a comunidade académica e o meio envolvente, é pioneira em simulação empresarial, um modelo dinâmico de atividades interdependentes muito próximo do contexto real da vida empresarial. </a:t>
            </a:r>
            <a:endParaRPr lang="pt-BR" sz="900" i="1" dirty="0">
              <a:latin typeface="Porto Serif"/>
              <a:cs typeface="Porto Serif"/>
            </a:endParaRPr>
          </a:p>
          <a:p>
            <a:pPr>
              <a:lnSpc>
                <a:spcPct val="150000"/>
              </a:lnSpc>
            </a:pPr>
            <a:r>
              <a:rPr lang="pt-BR" i="1" dirty="0">
                <a:latin typeface="Porto Serif"/>
                <a:cs typeface="Porto Serif"/>
              </a:rPr>
              <a:t>Formamos protagonistas em ideias e soluções multidisciplinares para o universo empresarial.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523874" y="5500436"/>
            <a:ext cx="1299614" cy="7540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i="1" dirty="0">
                <a:solidFill>
                  <a:srgbClr val="D13827"/>
                </a:solidFill>
                <a:latin typeface="Porto Serif"/>
                <a:cs typeface="Porto Serif"/>
              </a:rPr>
              <a:t>4.258</a:t>
            </a:r>
          </a:p>
          <a:p>
            <a:pPr algn="ctr"/>
            <a:r>
              <a:rPr lang="en-US" sz="1100" dirty="0" err="1">
                <a:latin typeface="Porto Sans Light"/>
                <a:cs typeface="Porto Sans Light"/>
              </a:rPr>
              <a:t>Estudantes</a:t>
            </a:r>
            <a:endParaRPr lang="en-US" sz="1100" dirty="0">
              <a:latin typeface="Porto Sans Light"/>
              <a:cs typeface="Porto Sans Light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558322" y="5500436"/>
            <a:ext cx="935894" cy="7540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i="1" dirty="0">
                <a:solidFill>
                  <a:srgbClr val="D13827"/>
                </a:solidFill>
                <a:latin typeface="Porto Serif"/>
                <a:cs typeface="Porto Serif"/>
              </a:rPr>
              <a:t>256</a:t>
            </a:r>
          </a:p>
          <a:p>
            <a:pPr algn="ctr"/>
            <a:r>
              <a:rPr lang="en-US" sz="1100" dirty="0" err="1">
                <a:latin typeface="Porto Sans Light"/>
                <a:cs typeface="Porto Sans Light"/>
              </a:rPr>
              <a:t>Docentes</a:t>
            </a:r>
            <a:endParaRPr lang="en-US" sz="1100" dirty="0">
              <a:latin typeface="Porto Sans Light"/>
              <a:cs typeface="Porto Sans Light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23875" y="4736848"/>
            <a:ext cx="1903630" cy="5678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en-US" sz="600" b="1" dirty="0">
                <a:latin typeface="Porto Sans"/>
                <a:cs typeface="Porto Sans"/>
              </a:rPr>
              <a:t>M</a:t>
            </a:r>
            <a:r>
              <a:rPr lang="en-US" sz="600" dirty="0">
                <a:latin typeface="Porto Sans Light"/>
                <a:cs typeface="Porto Sans Light"/>
              </a:rPr>
              <a:t> RUA JAIME LOPES AMORIM, S/N</a:t>
            </a:r>
          </a:p>
          <a:p>
            <a:pPr>
              <a:lnSpc>
                <a:spcPct val="130000"/>
              </a:lnSpc>
            </a:pPr>
            <a:r>
              <a:rPr lang="en-US" sz="600" dirty="0">
                <a:latin typeface="Porto Sans Light"/>
                <a:cs typeface="Porto Sans Light"/>
              </a:rPr>
              <a:t>4465-004 SÃO MAMEDE DE INFESTA, PORTUGAL</a:t>
            </a:r>
          </a:p>
          <a:p>
            <a:pPr>
              <a:lnSpc>
                <a:spcPct val="130000"/>
              </a:lnSpc>
            </a:pPr>
            <a:r>
              <a:rPr lang="en-US" sz="600" b="1" dirty="0">
                <a:latin typeface="Porto Sans"/>
                <a:cs typeface="Porto Sans"/>
              </a:rPr>
              <a:t>T </a:t>
            </a:r>
            <a:r>
              <a:rPr lang="en-US" sz="600" dirty="0">
                <a:latin typeface="Porto Sans Light"/>
                <a:cs typeface="Porto Sans Light"/>
              </a:rPr>
              <a:t>229 050 000 </a:t>
            </a:r>
            <a:r>
              <a:rPr lang="en-US" sz="600" b="1" dirty="0">
                <a:latin typeface="Porto Sans"/>
                <a:cs typeface="Porto Sans"/>
              </a:rPr>
              <a:t>F</a:t>
            </a:r>
            <a:r>
              <a:rPr lang="en-US" sz="600" dirty="0">
                <a:latin typeface="Porto Sans Light"/>
                <a:cs typeface="Porto Sans Light"/>
              </a:rPr>
              <a:t> 229 025 899</a:t>
            </a:r>
          </a:p>
          <a:p>
            <a:pPr>
              <a:lnSpc>
                <a:spcPct val="130000"/>
              </a:lnSpc>
            </a:pPr>
            <a:r>
              <a:rPr lang="en-US" sz="600" b="1" dirty="0">
                <a:latin typeface="Porto Sans"/>
                <a:cs typeface="Porto Sans"/>
              </a:rPr>
              <a:t>E</a:t>
            </a:r>
            <a:r>
              <a:rPr lang="en-US" sz="600" dirty="0">
                <a:latin typeface="Porto Sans Light"/>
                <a:cs typeface="Porto Sans Light"/>
              </a:rPr>
              <a:t> INSTITUTO@ISCAP.IPP.PT </a:t>
            </a:r>
            <a:r>
              <a:rPr lang="en-US" sz="600" b="1" dirty="0">
                <a:latin typeface="Porto Sans"/>
                <a:cs typeface="Porto Sans"/>
              </a:rPr>
              <a:t>W</a:t>
            </a:r>
            <a:r>
              <a:rPr lang="en-US" sz="600" dirty="0">
                <a:latin typeface="Porto Sans Light"/>
                <a:cs typeface="Porto Sans Light"/>
              </a:rPr>
              <a:t> ISCAP.IPP.PT</a:t>
            </a:r>
          </a:p>
        </p:txBody>
      </p:sp>
      <p:pic>
        <p:nvPicPr>
          <p:cNvPr id="8" name="Imagem 7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130505" y="548106"/>
            <a:ext cx="3013495" cy="63118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394804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548105"/>
            <a:ext cx="9144000" cy="630989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-6684" y="0"/>
            <a:ext cx="9150684" cy="548105"/>
          </a:xfrm>
          <a:prstGeom prst="rect">
            <a:avLst/>
          </a:prstGeom>
          <a:solidFill>
            <a:srgbClr val="1A171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5" name="Picture 4" descr="PPorto—branco—opaco-01.pn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52895" y="147933"/>
            <a:ext cx="1213313" cy="266489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454528" y="86907"/>
            <a:ext cx="326189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>
                <a:solidFill>
                  <a:schemeClr val="bg1"/>
                </a:solidFill>
                <a:latin typeface="Porto Sans Light"/>
                <a:cs typeface="Porto Sans Light"/>
              </a:rPr>
              <a:t>POLITÉCNICO DO PORTO</a:t>
            </a:r>
            <a:br>
              <a:rPr lang="en-US" sz="1000" dirty="0">
                <a:solidFill>
                  <a:schemeClr val="bg1"/>
                </a:solidFill>
                <a:latin typeface="Porto Sans Light"/>
                <a:cs typeface="Porto Sans Light"/>
              </a:rPr>
            </a:br>
            <a:r>
              <a:rPr lang="en-US" sz="1000" dirty="0">
                <a:solidFill>
                  <a:srgbClr val="D13827"/>
                </a:solidFill>
                <a:latin typeface="Porto Sans"/>
                <a:cs typeface="Porto Sans"/>
              </a:rPr>
              <a:t>ESCOLA SUPERIOR DE EDUCAÇÃO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23874" y="1230348"/>
            <a:ext cx="5361287" cy="30623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i="1" dirty="0">
                <a:latin typeface="Porto Sans"/>
                <a:cs typeface="Porto Sans"/>
              </a:rPr>
              <a:t>ESE</a:t>
            </a:r>
            <a:endParaRPr lang="pt-BR" baseline="30000" dirty="0">
              <a:latin typeface="Porto Sans Light"/>
              <a:cs typeface="Porto Sans Light"/>
            </a:endParaRPr>
          </a:p>
          <a:p>
            <a:endParaRPr lang="pt-BR" sz="1600" dirty="0">
              <a:latin typeface="Porto Sans Light"/>
              <a:cs typeface="Porto Sans Light"/>
            </a:endParaRPr>
          </a:p>
          <a:p>
            <a:pPr algn="just">
              <a:lnSpc>
                <a:spcPct val="150000"/>
              </a:lnSpc>
            </a:pPr>
            <a:r>
              <a:rPr lang="pt-BR" sz="1400" dirty="0">
                <a:latin typeface="Porto Sans Light"/>
                <a:cs typeface="Porto Sans Light"/>
              </a:rPr>
              <a:t>Herdeira de uma tradição de formação de educadores que remonta ao século XIX, a Escola Superior de Educação é hoje uma instituição de referência na investigação, na inovação e na formação de profissionais nas áreas da educação e da intervenção social, das línguas e do património, das artes plásticas, da música e do desporto.</a:t>
            </a:r>
          </a:p>
          <a:p>
            <a:pPr>
              <a:lnSpc>
                <a:spcPct val="150000"/>
              </a:lnSpc>
            </a:pPr>
            <a:r>
              <a:rPr lang="pt-BR" i="1" dirty="0">
                <a:latin typeface="Porto Serif"/>
                <a:cs typeface="Porto Serif"/>
              </a:rPr>
              <a:t>Excelência na formação de professores, educadores, agentes sociais e culturais.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523874" y="4537551"/>
            <a:ext cx="1903630" cy="5678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en-US" sz="600" b="1" dirty="0">
                <a:latin typeface="Porto Sans"/>
                <a:cs typeface="Porto Sans"/>
              </a:rPr>
              <a:t>M</a:t>
            </a:r>
            <a:r>
              <a:rPr lang="en-US" sz="600" dirty="0">
                <a:latin typeface="Porto Sans Light"/>
                <a:cs typeface="Porto Sans Light"/>
              </a:rPr>
              <a:t> RUA DR. ROBERTO FRIAS, 602</a:t>
            </a:r>
          </a:p>
          <a:p>
            <a:pPr>
              <a:lnSpc>
                <a:spcPct val="130000"/>
              </a:lnSpc>
            </a:pPr>
            <a:r>
              <a:rPr lang="en-US" sz="600" dirty="0">
                <a:latin typeface="Porto Sans Light"/>
                <a:cs typeface="Porto Sans Light"/>
              </a:rPr>
              <a:t>4200-465 PORTO, PORTUGAL</a:t>
            </a:r>
          </a:p>
          <a:p>
            <a:pPr>
              <a:lnSpc>
                <a:spcPct val="130000"/>
              </a:lnSpc>
            </a:pPr>
            <a:r>
              <a:rPr lang="en-US" sz="600" b="1" dirty="0">
                <a:latin typeface="Porto Sans"/>
                <a:cs typeface="Porto Sans"/>
              </a:rPr>
              <a:t>T </a:t>
            </a:r>
            <a:r>
              <a:rPr lang="en-US" sz="600" dirty="0">
                <a:latin typeface="Porto Sans Light"/>
                <a:cs typeface="Porto Sans Light"/>
              </a:rPr>
              <a:t>225 073 460 </a:t>
            </a:r>
            <a:r>
              <a:rPr lang="en-US" sz="600" b="1" dirty="0">
                <a:latin typeface="Porto Sans"/>
                <a:cs typeface="Porto Sans"/>
              </a:rPr>
              <a:t>F</a:t>
            </a:r>
            <a:r>
              <a:rPr lang="en-US" sz="600" dirty="0">
                <a:latin typeface="Porto Sans Light"/>
                <a:cs typeface="Porto Sans Light"/>
              </a:rPr>
              <a:t> 225 073 464</a:t>
            </a:r>
          </a:p>
          <a:p>
            <a:pPr>
              <a:lnSpc>
                <a:spcPct val="130000"/>
              </a:lnSpc>
            </a:pPr>
            <a:r>
              <a:rPr lang="en-US" sz="600" b="1" dirty="0">
                <a:latin typeface="Porto Sans"/>
                <a:cs typeface="Porto Sans"/>
              </a:rPr>
              <a:t>E</a:t>
            </a:r>
            <a:r>
              <a:rPr lang="en-US" sz="600" dirty="0">
                <a:latin typeface="Porto Sans Light"/>
                <a:cs typeface="Porto Sans Light"/>
              </a:rPr>
              <a:t> ESE@ESE.IPP.PT </a:t>
            </a:r>
            <a:r>
              <a:rPr lang="en-US" sz="600" b="1" dirty="0">
                <a:latin typeface="Porto Sans"/>
                <a:cs typeface="Porto Sans"/>
              </a:rPr>
              <a:t>W</a:t>
            </a:r>
            <a:r>
              <a:rPr lang="en-US" sz="600" dirty="0">
                <a:latin typeface="Porto Sans Light"/>
                <a:cs typeface="Porto Sans Light"/>
              </a:rPr>
              <a:t> ESE.IPP.PT</a:t>
            </a:r>
          </a:p>
        </p:txBody>
      </p:sp>
      <p:pic>
        <p:nvPicPr>
          <p:cNvPr id="7" name="Imagem 6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130505" y="546992"/>
            <a:ext cx="3013495" cy="6311007"/>
          </a:xfrm>
          <a:prstGeom prst="rect">
            <a:avLst/>
          </a:prstGeom>
        </p:spPr>
      </p:pic>
      <p:sp>
        <p:nvSpPr>
          <p:cNvPr id="18" name="TextBox 12"/>
          <p:cNvSpPr txBox="1"/>
          <p:nvPr/>
        </p:nvSpPr>
        <p:spPr>
          <a:xfrm>
            <a:off x="523874" y="5500436"/>
            <a:ext cx="1299614" cy="7540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i="1" dirty="0">
                <a:solidFill>
                  <a:srgbClr val="D13827"/>
                </a:solidFill>
                <a:latin typeface="Porto Serif"/>
                <a:cs typeface="Porto Serif"/>
              </a:rPr>
              <a:t>1.883</a:t>
            </a:r>
          </a:p>
          <a:p>
            <a:pPr algn="ctr"/>
            <a:r>
              <a:rPr lang="en-US" sz="1100" dirty="0" err="1">
                <a:latin typeface="Porto Sans Light"/>
                <a:cs typeface="Porto Sans Light"/>
              </a:rPr>
              <a:t>Estudantes</a:t>
            </a:r>
            <a:endParaRPr lang="en-US" sz="1100" dirty="0">
              <a:latin typeface="Porto Sans Light"/>
              <a:cs typeface="Porto Sans Light"/>
            </a:endParaRPr>
          </a:p>
        </p:txBody>
      </p:sp>
      <p:sp>
        <p:nvSpPr>
          <p:cNvPr id="19" name="TextBox 13"/>
          <p:cNvSpPr txBox="1"/>
          <p:nvPr/>
        </p:nvSpPr>
        <p:spPr>
          <a:xfrm>
            <a:off x="2558322" y="5500436"/>
            <a:ext cx="935894" cy="7540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i="1" dirty="0">
                <a:solidFill>
                  <a:srgbClr val="D13827"/>
                </a:solidFill>
                <a:latin typeface="Porto Serif"/>
                <a:cs typeface="Porto Serif"/>
              </a:rPr>
              <a:t>161</a:t>
            </a:r>
          </a:p>
          <a:p>
            <a:pPr algn="ctr"/>
            <a:r>
              <a:rPr lang="en-US" sz="1100" dirty="0" err="1">
                <a:latin typeface="Porto Sans Light"/>
                <a:cs typeface="Porto Sans Light"/>
              </a:rPr>
              <a:t>Docentes</a:t>
            </a:r>
            <a:endParaRPr lang="en-US" sz="1100" dirty="0">
              <a:latin typeface="Porto Sans Light"/>
              <a:cs typeface="Porto Sans Light"/>
            </a:endParaRPr>
          </a:p>
        </p:txBody>
      </p:sp>
    </p:spTree>
    <p:extLst>
      <p:ext uri="{BB962C8B-B14F-4D97-AF65-F5344CB8AC3E}">
        <p14:creationId xmlns:p14="http://schemas.microsoft.com/office/powerpoint/2010/main" val="56207519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548105"/>
            <a:ext cx="9144000" cy="630989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-6684" y="0"/>
            <a:ext cx="9150684" cy="548105"/>
          </a:xfrm>
          <a:prstGeom prst="rect">
            <a:avLst/>
          </a:prstGeom>
          <a:solidFill>
            <a:srgbClr val="1A171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5" name="Picture 4" descr="PPorto—branco—opaco-01.pn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52895" y="147933"/>
            <a:ext cx="1213313" cy="266489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454528" y="86907"/>
            <a:ext cx="326189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>
                <a:solidFill>
                  <a:schemeClr val="bg1"/>
                </a:solidFill>
                <a:latin typeface="Porto Sans Light"/>
                <a:cs typeface="Porto Sans Light"/>
              </a:rPr>
              <a:t>POLITÉCNICO DO PORTO</a:t>
            </a:r>
            <a:br>
              <a:rPr lang="en-US" sz="1000" dirty="0">
                <a:solidFill>
                  <a:schemeClr val="bg1"/>
                </a:solidFill>
                <a:latin typeface="Porto Sans Light"/>
                <a:cs typeface="Porto Sans Light"/>
              </a:rPr>
            </a:br>
            <a:r>
              <a:rPr lang="en-US" sz="1000" dirty="0">
                <a:solidFill>
                  <a:srgbClr val="D13827"/>
                </a:solidFill>
                <a:latin typeface="Porto Sans"/>
                <a:cs typeface="Porto Sans"/>
              </a:rPr>
              <a:t>ESCOLA SUPERIOR DE MÚSICA E ARTES DO ESPETÁCULO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23872" y="1245612"/>
            <a:ext cx="5230659" cy="35702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i="1" dirty="0">
                <a:latin typeface="Porto Sans"/>
                <a:cs typeface="Porto Sans"/>
              </a:rPr>
              <a:t>ESMAE</a:t>
            </a:r>
            <a:endParaRPr lang="pt-BR" baseline="30000" dirty="0">
              <a:latin typeface="Porto Sans Light"/>
              <a:cs typeface="Porto Sans Light"/>
            </a:endParaRPr>
          </a:p>
          <a:p>
            <a:endParaRPr lang="pt-BR" sz="1600" dirty="0">
              <a:latin typeface="Porto Sans Light"/>
              <a:cs typeface="Porto Sans Light"/>
            </a:endParaRPr>
          </a:p>
          <a:p>
            <a:pPr algn="just">
              <a:lnSpc>
                <a:spcPct val="150000"/>
              </a:lnSpc>
            </a:pPr>
            <a:r>
              <a:rPr lang="pt-BR" sz="1400" dirty="0">
                <a:latin typeface="Porto Sans Light"/>
                <a:cs typeface="Porto Sans Light"/>
              </a:rPr>
              <a:t>Com uma oferta formativa artística de enorme reputação e fortemente alicerçada nas suas práticas, a Escola Superior de Música e Artes do Espetáculo mobiliza uma rede de parcerias com escalas local, nacional e internacional. </a:t>
            </a:r>
            <a:endParaRPr lang="pt-BR" sz="900" dirty="0">
              <a:latin typeface="Porto Sans Light"/>
              <a:cs typeface="Porto Sans Light"/>
            </a:endParaRPr>
          </a:p>
          <a:p>
            <a:pPr>
              <a:lnSpc>
                <a:spcPct val="150000"/>
              </a:lnSpc>
            </a:pPr>
            <a:r>
              <a:rPr lang="pt-BR" i="1" dirty="0">
                <a:latin typeface="Porto Serif"/>
                <a:cs typeface="Porto Serif"/>
              </a:rPr>
              <a:t>No centro do Porto, mas com presença internacional, fazemos formação superior, personalizada e de vanguarda, na área da música e do teatro.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523874" y="4910450"/>
            <a:ext cx="1903630" cy="5678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en-US" sz="600" b="1" dirty="0">
                <a:latin typeface="Porto Sans"/>
                <a:cs typeface="Porto Sans"/>
              </a:rPr>
              <a:t>M</a:t>
            </a:r>
            <a:r>
              <a:rPr lang="en-US" sz="600" dirty="0">
                <a:latin typeface="Porto Sans Light"/>
                <a:cs typeface="Porto Sans Light"/>
              </a:rPr>
              <a:t> RUA DA ALEGRIA, 503</a:t>
            </a:r>
          </a:p>
          <a:p>
            <a:pPr>
              <a:lnSpc>
                <a:spcPct val="130000"/>
              </a:lnSpc>
            </a:pPr>
            <a:r>
              <a:rPr lang="en-US" sz="600" dirty="0">
                <a:latin typeface="Porto Sans Light"/>
                <a:cs typeface="Porto Sans Light"/>
              </a:rPr>
              <a:t>4000-045 PORTO, PORTUGAL</a:t>
            </a:r>
          </a:p>
          <a:p>
            <a:pPr>
              <a:lnSpc>
                <a:spcPct val="130000"/>
              </a:lnSpc>
            </a:pPr>
            <a:r>
              <a:rPr lang="en-US" sz="600" b="1" dirty="0">
                <a:latin typeface="Porto Sans"/>
                <a:cs typeface="Porto Sans"/>
              </a:rPr>
              <a:t>T </a:t>
            </a:r>
            <a:r>
              <a:rPr lang="en-US" sz="600" dirty="0">
                <a:latin typeface="Porto Sans Light"/>
                <a:cs typeface="Porto Sans Light"/>
              </a:rPr>
              <a:t>225 193 760</a:t>
            </a:r>
          </a:p>
          <a:p>
            <a:pPr>
              <a:lnSpc>
                <a:spcPct val="130000"/>
              </a:lnSpc>
            </a:pPr>
            <a:r>
              <a:rPr lang="en-US" sz="600" b="1" dirty="0">
                <a:latin typeface="Porto Sans"/>
                <a:cs typeface="Porto Sans"/>
              </a:rPr>
              <a:t>E</a:t>
            </a:r>
            <a:r>
              <a:rPr lang="en-US" sz="600" dirty="0">
                <a:latin typeface="Porto Sans Light"/>
                <a:cs typeface="Porto Sans Light"/>
              </a:rPr>
              <a:t> ESMAE@ESMAE.IPP.PT </a:t>
            </a:r>
            <a:r>
              <a:rPr lang="en-US" sz="600" b="1" dirty="0">
                <a:latin typeface="Porto Sans"/>
                <a:cs typeface="Porto Sans"/>
              </a:rPr>
              <a:t>W</a:t>
            </a:r>
            <a:r>
              <a:rPr lang="en-US" sz="600" dirty="0">
                <a:latin typeface="Porto Sans Light"/>
                <a:cs typeface="Porto Sans Light"/>
              </a:rPr>
              <a:t> ESMAE.IPP.PT</a:t>
            </a:r>
          </a:p>
        </p:txBody>
      </p:sp>
      <p:pic>
        <p:nvPicPr>
          <p:cNvPr id="7" name="Imagem 6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223"/>
          <a:stretch/>
        </p:blipFill>
        <p:spPr>
          <a:xfrm>
            <a:off x="6137189" y="548102"/>
            <a:ext cx="3013495" cy="6309898"/>
          </a:xfrm>
          <a:prstGeom prst="rect">
            <a:avLst/>
          </a:prstGeom>
        </p:spPr>
      </p:pic>
      <p:sp>
        <p:nvSpPr>
          <p:cNvPr id="15" name="TextBox 12"/>
          <p:cNvSpPr txBox="1"/>
          <p:nvPr/>
        </p:nvSpPr>
        <p:spPr>
          <a:xfrm>
            <a:off x="523874" y="5500436"/>
            <a:ext cx="1299614" cy="7540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i="1" dirty="0">
                <a:solidFill>
                  <a:srgbClr val="D13827"/>
                </a:solidFill>
                <a:latin typeface="Porto Serif"/>
                <a:cs typeface="Porto Serif"/>
              </a:rPr>
              <a:t>709</a:t>
            </a:r>
          </a:p>
          <a:p>
            <a:pPr algn="ctr"/>
            <a:r>
              <a:rPr lang="en-US" sz="1100" dirty="0" err="1">
                <a:latin typeface="Porto Sans Light"/>
                <a:cs typeface="Porto Sans Light"/>
              </a:rPr>
              <a:t>Estudantes</a:t>
            </a:r>
            <a:endParaRPr lang="en-US" sz="1100" dirty="0">
              <a:latin typeface="Porto Sans Light"/>
              <a:cs typeface="Porto Sans Light"/>
            </a:endParaRPr>
          </a:p>
        </p:txBody>
      </p:sp>
      <p:sp>
        <p:nvSpPr>
          <p:cNvPr id="17" name="TextBox 13"/>
          <p:cNvSpPr txBox="1"/>
          <p:nvPr/>
        </p:nvSpPr>
        <p:spPr>
          <a:xfrm>
            <a:off x="2558322" y="5500436"/>
            <a:ext cx="935894" cy="7540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i="1" dirty="0">
                <a:solidFill>
                  <a:srgbClr val="D13827"/>
                </a:solidFill>
                <a:latin typeface="Porto Serif"/>
                <a:cs typeface="Porto Serif"/>
              </a:rPr>
              <a:t>126</a:t>
            </a:r>
          </a:p>
          <a:p>
            <a:pPr algn="ctr"/>
            <a:r>
              <a:rPr lang="en-US" sz="1100" dirty="0" err="1">
                <a:latin typeface="Porto Sans Light"/>
                <a:cs typeface="Porto Sans Light"/>
              </a:rPr>
              <a:t>Docentes</a:t>
            </a:r>
            <a:endParaRPr lang="en-US" sz="1100" dirty="0">
              <a:latin typeface="Porto Sans Light"/>
              <a:cs typeface="Porto Sans Light"/>
            </a:endParaRPr>
          </a:p>
        </p:txBody>
      </p:sp>
    </p:spTree>
    <p:extLst>
      <p:ext uri="{BB962C8B-B14F-4D97-AF65-F5344CB8AC3E}">
        <p14:creationId xmlns:p14="http://schemas.microsoft.com/office/powerpoint/2010/main" val="120209671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1149</TotalTime>
  <Words>2098</Words>
  <Application>Microsoft Macintosh PowerPoint</Application>
  <PresentationFormat>Apresentação no Ecrã (4:3)</PresentationFormat>
  <Paragraphs>251</Paragraphs>
  <Slides>22</Slides>
  <Notes>1</Notes>
  <HiddenSlides>0</HiddenSlides>
  <MMClips>0</MMClips>
  <ScaleCrop>false</ScaleCrop>
  <HeadingPairs>
    <vt:vector size="6" baseType="variant">
      <vt:variant>
        <vt:lpstr>Tipos de letra usados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dos diapositivos</vt:lpstr>
      </vt:variant>
      <vt:variant>
        <vt:i4>22</vt:i4>
      </vt:variant>
    </vt:vector>
  </HeadingPairs>
  <TitlesOfParts>
    <vt:vector size="28" baseType="lpstr">
      <vt:lpstr>Arial</vt:lpstr>
      <vt:lpstr>Calibri</vt:lpstr>
      <vt:lpstr>Porto Sans</vt:lpstr>
      <vt:lpstr>Porto Sans Light</vt:lpstr>
      <vt:lpstr>Porto Serif</vt:lpstr>
      <vt:lpstr>Office Theme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GCI</dc:creator>
  <cp:lastModifiedBy>Jose Morais</cp:lastModifiedBy>
  <cp:revision>102</cp:revision>
  <dcterms:created xsi:type="dcterms:W3CDTF">2016-03-02T12:27:01Z</dcterms:created>
  <dcterms:modified xsi:type="dcterms:W3CDTF">2019-07-30T16:04:28Z</dcterms:modified>
</cp:coreProperties>
</file>